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5" r:id="rId12"/>
    <p:sldId id="286" r:id="rId13"/>
    <p:sldId id="266" r:id="rId14"/>
    <p:sldId id="268" r:id="rId15"/>
    <p:sldId id="270" r:id="rId16"/>
    <p:sldId id="269" r:id="rId17"/>
    <p:sldId id="271" r:id="rId18"/>
    <p:sldId id="287" r:id="rId19"/>
    <p:sldId id="272" r:id="rId20"/>
    <p:sldId id="273" r:id="rId21"/>
    <p:sldId id="274" r:id="rId22"/>
    <p:sldId id="276" r:id="rId23"/>
    <p:sldId id="278" r:id="rId24"/>
    <p:sldId id="275" r:id="rId25"/>
    <p:sldId id="277" r:id="rId26"/>
    <p:sldId id="279" r:id="rId27"/>
    <p:sldId id="280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46" autoAdjust="0"/>
  </p:normalViewPr>
  <p:slideViewPr>
    <p:cSldViewPr>
      <p:cViewPr varScale="1">
        <p:scale>
          <a:sx n="77" d="100"/>
          <a:sy n="77" d="100"/>
        </p:scale>
        <p:origin x="13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0C2DE-3348-41CD-BE4C-AF7C9ECCB66B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73F20A74-B45B-46CD-8BD8-6DE921E0D62B}">
      <dgm:prSet phldrT="[Texto]" custT="1"/>
      <dgm:spPr/>
      <dgm:t>
        <a:bodyPr/>
        <a:lstStyle/>
        <a:p>
          <a:r>
            <a:rPr lang="pt-BR" sz="2100" b="1" dirty="0" smtClean="0"/>
            <a:t>QUANTIDADE ADEQUADA</a:t>
          </a:r>
          <a:endParaRPr lang="pt-BR" sz="2100" b="1" dirty="0"/>
        </a:p>
      </dgm:t>
    </dgm:pt>
    <dgm:pt modelId="{3D098603-46DC-4184-876F-5EBC2F798F49}" type="parTrans" cxnId="{37507868-2B1C-4C62-B6D4-8AA807597198}">
      <dgm:prSet/>
      <dgm:spPr/>
      <dgm:t>
        <a:bodyPr/>
        <a:lstStyle/>
        <a:p>
          <a:endParaRPr lang="pt-BR" sz="2100" b="1"/>
        </a:p>
      </dgm:t>
    </dgm:pt>
    <dgm:pt modelId="{674CADD9-7DE4-49D9-8A0F-21741612DDD9}" type="sibTrans" cxnId="{37507868-2B1C-4C62-B6D4-8AA807597198}">
      <dgm:prSet/>
      <dgm:spPr/>
      <dgm:t>
        <a:bodyPr/>
        <a:lstStyle/>
        <a:p>
          <a:endParaRPr lang="pt-BR" sz="2100" b="1"/>
        </a:p>
      </dgm:t>
    </dgm:pt>
    <dgm:pt modelId="{7C4AAF99-EB75-4373-AA52-34EA87B1B5AC}">
      <dgm:prSet phldrT="[Texto]" custT="1"/>
      <dgm:spPr/>
      <dgm:t>
        <a:bodyPr/>
        <a:lstStyle/>
        <a:p>
          <a:r>
            <a:rPr lang="pt-BR" sz="2100" b="1" dirty="0" smtClean="0"/>
            <a:t>MENOR DESMINERALIZAÇÃO</a:t>
          </a:r>
          <a:endParaRPr lang="pt-BR" sz="2100" b="1" dirty="0"/>
        </a:p>
      </dgm:t>
    </dgm:pt>
    <dgm:pt modelId="{CD9D271A-6A89-4FFF-A4CE-B2BA4E555CBD}" type="parTrans" cxnId="{7670AB91-E05D-4E9E-B615-9180B2441F4F}">
      <dgm:prSet/>
      <dgm:spPr/>
      <dgm:t>
        <a:bodyPr/>
        <a:lstStyle/>
        <a:p>
          <a:endParaRPr lang="pt-BR" sz="2100" b="1"/>
        </a:p>
      </dgm:t>
    </dgm:pt>
    <dgm:pt modelId="{10B687AF-0BD2-4640-85F8-0E18C5905DFD}" type="sibTrans" cxnId="{7670AB91-E05D-4E9E-B615-9180B2441F4F}">
      <dgm:prSet/>
      <dgm:spPr/>
      <dgm:t>
        <a:bodyPr/>
        <a:lstStyle/>
        <a:p>
          <a:endParaRPr lang="pt-BR" sz="2100" b="1"/>
        </a:p>
      </dgm:t>
    </dgm:pt>
    <dgm:pt modelId="{7F323C1F-292E-4142-AC3D-3CD3593BD49D}" type="pres">
      <dgm:prSet presAssocID="{0D00C2DE-3348-41CD-BE4C-AF7C9ECCB66B}" presName="Name0" presStyleCnt="0">
        <dgm:presLayoutVars>
          <dgm:dir/>
          <dgm:animLvl val="lvl"/>
          <dgm:resizeHandles val="exact"/>
        </dgm:presLayoutVars>
      </dgm:prSet>
      <dgm:spPr/>
    </dgm:pt>
    <dgm:pt modelId="{B56DE714-B8E7-4390-827F-CE2E23E30900}" type="pres">
      <dgm:prSet presAssocID="{73F20A74-B45B-46CD-8BD8-6DE921E0D62B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CADF96-BB44-4471-B987-507DA836A4CB}" type="pres">
      <dgm:prSet presAssocID="{674CADD9-7DE4-49D9-8A0F-21741612DDD9}" presName="parTxOnlySpace" presStyleCnt="0"/>
      <dgm:spPr/>
    </dgm:pt>
    <dgm:pt modelId="{CF1FE677-D159-48F9-A77E-3EFD6C900D5D}" type="pres">
      <dgm:prSet presAssocID="{7C4AAF99-EB75-4373-AA52-34EA87B1B5AC}" presName="parTxOnly" presStyleLbl="node1" presStyleIdx="1" presStyleCnt="2" custLinFactNeighborX="-624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7507868-2B1C-4C62-B6D4-8AA807597198}" srcId="{0D00C2DE-3348-41CD-BE4C-AF7C9ECCB66B}" destId="{73F20A74-B45B-46CD-8BD8-6DE921E0D62B}" srcOrd="0" destOrd="0" parTransId="{3D098603-46DC-4184-876F-5EBC2F798F49}" sibTransId="{674CADD9-7DE4-49D9-8A0F-21741612DDD9}"/>
    <dgm:cxn modelId="{0CE47D7E-DBE8-4868-B53E-5D52FFFC4DCA}" type="presOf" srcId="{0D00C2DE-3348-41CD-BE4C-AF7C9ECCB66B}" destId="{7F323C1F-292E-4142-AC3D-3CD3593BD49D}" srcOrd="0" destOrd="0" presId="urn:microsoft.com/office/officeart/2005/8/layout/chevron1"/>
    <dgm:cxn modelId="{7670AB91-E05D-4E9E-B615-9180B2441F4F}" srcId="{0D00C2DE-3348-41CD-BE4C-AF7C9ECCB66B}" destId="{7C4AAF99-EB75-4373-AA52-34EA87B1B5AC}" srcOrd="1" destOrd="0" parTransId="{CD9D271A-6A89-4FFF-A4CE-B2BA4E555CBD}" sibTransId="{10B687AF-0BD2-4640-85F8-0E18C5905DFD}"/>
    <dgm:cxn modelId="{2173B433-FDDF-4993-973E-137B444834F3}" type="presOf" srcId="{73F20A74-B45B-46CD-8BD8-6DE921E0D62B}" destId="{B56DE714-B8E7-4390-827F-CE2E23E30900}" srcOrd="0" destOrd="0" presId="urn:microsoft.com/office/officeart/2005/8/layout/chevron1"/>
    <dgm:cxn modelId="{672D25A9-4AAE-42C9-9DB0-5597E1022419}" type="presOf" srcId="{7C4AAF99-EB75-4373-AA52-34EA87B1B5AC}" destId="{CF1FE677-D159-48F9-A77E-3EFD6C900D5D}" srcOrd="0" destOrd="0" presId="urn:microsoft.com/office/officeart/2005/8/layout/chevron1"/>
    <dgm:cxn modelId="{592A208A-70C4-495C-A4E7-5BC9D1844168}" type="presParOf" srcId="{7F323C1F-292E-4142-AC3D-3CD3593BD49D}" destId="{B56DE714-B8E7-4390-827F-CE2E23E30900}" srcOrd="0" destOrd="0" presId="urn:microsoft.com/office/officeart/2005/8/layout/chevron1"/>
    <dgm:cxn modelId="{02812625-7133-42EA-A53E-E2555A183698}" type="presParOf" srcId="{7F323C1F-292E-4142-AC3D-3CD3593BD49D}" destId="{44CADF96-BB44-4471-B987-507DA836A4CB}" srcOrd="1" destOrd="0" presId="urn:microsoft.com/office/officeart/2005/8/layout/chevron1"/>
    <dgm:cxn modelId="{0EE1058F-0320-4C80-8360-8BDFF8E9F789}" type="presParOf" srcId="{7F323C1F-292E-4142-AC3D-3CD3593BD49D}" destId="{CF1FE677-D159-48F9-A77E-3EFD6C900D5D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DE714-B8E7-4390-827F-CE2E23E30900}">
      <dsp:nvSpPr>
        <dsp:cNvPr id="0" name=""/>
        <dsp:cNvSpPr/>
      </dsp:nvSpPr>
      <dsp:spPr>
        <a:xfrm>
          <a:off x="4704" y="1137670"/>
          <a:ext cx="2812025" cy="112481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QUANTIDADE ADEQUADA</a:t>
          </a:r>
          <a:endParaRPr lang="pt-BR" sz="2100" b="1" kern="1200" dirty="0"/>
        </a:p>
      </dsp:txBody>
      <dsp:txXfrm>
        <a:off x="567109" y="1137670"/>
        <a:ext cx="1687215" cy="1124810"/>
      </dsp:txXfrm>
    </dsp:sp>
    <dsp:sp modelId="{CF1FE677-D159-48F9-A77E-3EFD6C900D5D}">
      <dsp:nvSpPr>
        <dsp:cNvPr id="0" name=""/>
        <dsp:cNvSpPr/>
      </dsp:nvSpPr>
      <dsp:spPr>
        <a:xfrm>
          <a:off x="2360014" y="1137670"/>
          <a:ext cx="2812025" cy="112481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MENOR DESMINERALIZAÇÃO</a:t>
          </a:r>
          <a:endParaRPr lang="pt-BR" sz="2100" b="1" kern="1200" dirty="0"/>
        </a:p>
      </dsp:txBody>
      <dsp:txXfrm>
        <a:off x="2922419" y="1137670"/>
        <a:ext cx="1687215" cy="1124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506E8-30EC-4E3D-9303-1228CC672DB6}" type="datetimeFigureOut">
              <a:rPr lang="pt-BR" smtClean="0"/>
              <a:pPr/>
              <a:t>26/08/2019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89602-9D86-4063-A385-0E9FAFD05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1. Equilíbrio nas trocas iônicas entre o esmalte e o meio</a:t>
            </a:r>
          </a:p>
          <a:p>
            <a:r>
              <a:rPr lang="pt-BR" dirty="0" smtClean="0"/>
              <a:t>Quantidade de íons “perdidos” = Quantidade fornecida pelo meio (placa ou saliva)</a:t>
            </a:r>
          </a:p>
          <a:p>
            <a:r>
              <a:rPr lang="pt-BR" dirty="0" smtClean="0"/>
              <a:t>2. Ingestão acentuada ou prolongada de carboidratos; Açúcares → ácidos; Diminuição no pH da placa dental e da saliva ;Rompimento das ligações moleculares da </a:t>
            </a:r>
            <a:r>
              <a:rPr lang="pt-BR" dirty="0" err="1" smtClean="0"/>
              <a:t>hidroxiapatita</a:t>
            </a:r>
            <a:endParaRPr lang="pt-BR" dirty="0" smtClean="0"/>
          </a:p>
          <a:p>
            <a:r>
              <a:rPr lang="pt-BR" dirty="0" smtClean="0"/>
              <a:t>3. E por fim o processo contrario ocorre,</a:t>
            </a:r>
            <a:r>
              <a:rPr lang="pt-BR" baseline="0" dirty="0" smtClean="0"/>
              <a:t> devido a presença da saliva, ou de agentes que reforcem esse processo! </a:t>
            </a:r>
          </a:p>
          <a:p>
            <a:r>
              <a:rPr lang="pt-BR" baseline="0" dirty="0" smtClean="0"/>
              <a:t>Pergunto se </a:t>
            </a:r>
            <a:r>
              <a:rPr lang="pt-BR" baseline="0" dirty="0" err="1" smtClean="0"/>
              <a:t>alguem</a:t>
            </a:r>
            <a:r>
              <a:rPr lang="pt-BR" baseline="0" dirty="0" smtClean="0"/>
              <a:t> sabe dizer produto que reforcem esse processo de combate a </a:t>
            </a:r>
            <a:r>
              <a:rPr lang="pt-BR" baseline="0" dirty="0" err="1" smtClean="0"/>
              <a:t>desmineralização</a:t>
            </a:r>
            <a:r>
              <a:rPr lang="pt-BR" baseline="0" dirty="0" smtClean="0"/>
              <a:t> excessiva, a perda do </a:t>
            </a:r>
            <a:r>
              <a:rPr lang="pt-BR" baseline="0" dirty="0" err="1" smtClean="0"/>
              <a:t>equilibrio</a:t>
            </a:r>
            <a:r>
              <a:rPr lang="pt-BR" baseline="0" dirty="0" smtClean="0"/>
              <a:t>?</a:t>
            </a:r>
            <a:endParaRPr lang="pt-BR" dirty="0" smtClean="0"/>
          </a:p>
          <a:p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presença do fluoreto é importante porque ele tem a propriedade de substituir os íons hidroxila (OH</a:t>
            </a:r>
            <a:r>
              <a:rPr lang="pt-BR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na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hidroxiapatita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formando o composto </a:t>
            </a:r>
            <a:r>
              <a:rPr lang="pt-B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fluorapatita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que é ainda menos solúvel em água e torna o esmalte dos dentes mais resistente ao ataque dos ácidos, pois não se forma a hidroxila em sua dissociação.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Começa explicando que existem outros processos, outras condições que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relacionadas ao dentes, bem como ao processo de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remineralização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</a:t>
            </a:r>
          </a:p>
          <a:p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 delas é a erosão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 um tipo de desgaste que ocorre na estrutura do dente caracterizada pela perda progressiva de tecido, causada pela ação de substâncias químicas sobre a superfície exposta na cavidade bucal, não envolvendo bactérias</a:t>
            </a:r>
            <a:r>
              <a:rPr lang="pt-BR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As substâncias químicas que provocam erosão dentária podem ser provenientes de fontes extrínsecas, como a dieta, e intrínsecas, a exemplo do ácido gástrico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Começa explicando que existem outros processos, outras condições que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relacionadas ao dentes, bem como ao processo de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remineralização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</a:t>
            </a:r>
          </a:p>
          <a:p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 delas é a erosão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 um tipo de desgaste que ocorre na estrutura do dente caracterizada pela perda progressiva de tecido, causada pela ação de substâncias químicas sobre a superfície exposta na cavidade bucal, não envolvendo bactérias</a:t>
            </a:r>
            <a:r>
              <a:rPr lang="pt-BR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As substâncias químicas que provocam erosão dentária podem ser provenientes de fontes extrínsecas, como a dieta, e intrínsecas, a exemplo do ácido gástrico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Começa explicando que existem outros processos, outras condições que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relacionadas ao dentes, bem como ao processo de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remineralização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</a:t>
            </a:r>
          </a:p>
          <a:p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 delas é a erosão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 um tipo de desgaste que ocorre na estrutura do dente caracterizada pela perda progressiva de tecido, causada pela ação de substâncias químicas sobre a superfície exposta na cavidade bucal, não envolvendo bactérias</a:t>
            </a:r>
            <a:r>
              <a:rPr lang="pt-BR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As substâncias químicas que provocam erosão dentária podem ser provenientes de fontes extrínsecas, como a dieta, e intrínsecas, a exemplo do ácido gástrico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Começa explicando que existem outros processos, outras condições que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relacionadas ao dentes, bem como ao processo de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remineralização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</a:t>
            </a:r>
          </a:p>
          <a:p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 delas é a erosão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 um tipo de desgaste que ocorre na estrutura do dente caracterizada pela perda progressiva de tecido, causada pela ação de substâncias químicas sobre a superfície exposta na cavidade bucal, não envolvendo bactérias</a:t>
            </a:r>
            <a:r>
              <a:rPr lang="pt-BR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As substâncias químicas que provocam erosão dentária podem ser provenientes de fontes extrínsecas, como a dieta, e intrínsecas, a exemplo do ácido gástrico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Começa explicando que existem outros processos, outras condições que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relacionadas ao dentes, bem como ao processo de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remineralização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</a:t>
            </a:r>
          </a:p>
          <a:p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 delas é a erosão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 um tipo de desgaste que ocorre na estrutura do dente caracterizada pela perda progressiva de tecido, causada pela ação de substâncias químicas sobre a superfície exposta na cavidade bucal, não envolvendo bactérias</a:t>
            </a:r>
            <a:r>
              <a:rPr lang="pt-BR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As substâncias químicas que provocam erosão dentária podem ser provenientes de fontes extrínsecas, como a dieta, e intrínsecas, a exemplo do ácido gástrico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Outra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condição que devemos citar é  HIPERSSEN, que se da quando por alguma razão, a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estrura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esmalte é perdida, expondo assim a dentina (composição dela,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tubulos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dentinários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pt-BR" dirty="0" smtClean="0"/>
              <a:t>Sensação dolorosa no dente mediante estímulo. • Agentes agressores: Térmicos, químicos e táteis. • Comumente afeta área cervical. • Maior incidência em caninos e pré-molares ❖ Dor curta e aguda. ❖ Jovens adultos(20-40 Anos). 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Outra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condição que devemos citar é  HIPERSSEN, que se da quando por alguma razão, a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estrura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esmalte é perdida, expondo assim a dentina (composição dela,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tubulos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dentinários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Outra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condição que devemos citar é  HIPERSSEN, que se da quando por alguma razão, a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estrura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esmalte é perdida, expondo assim a dentina (composição dela,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tubulos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dentinários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Destacar o esmalte (estrutura mais externa e que está em constante</a:t>
            </a:r>
            <a:r>
              <a:rPr lang="pt-BR" baseline="0" dirty="0" smtClean="0"/>
              <a:t> contato com os fluidos orais)</a:t>
            </a:r>
            <a:r>
              <a:rPr lang="pt-BR" dirty="0" smtClean="0"/>
              <a:t>, bem como sua composição!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</a:t>
            </a:r>
            <a:r>
              <a:rPr lang="pt-BR" dirty="0" err="1" smtClean="0"/>
              <a:t>fluorose</a:t>
            </a:r>
            <a:r>
              <a:rPr lang="pt-BR" baseline="0" dirty="0" smtClean="0"/>
              <a:t> dentária origina-se da exposição do germe dentário a altas concentrações do </a:t>
            </a:r>
            <a:r>
              <a:rPr lang="pt-BR" baseline="0" dirty="0" err="1" smtClean="0"/>
              <a:t>ion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fluor</a:t>
            </a:r>
            <a:r>
              <a:rPr lang="pt-BR" baseline="0" dirty="0" smtClean="0"/>
              <a:t>, durante a sua formação. Como </a:t>
            </a:r>
            <a:r>
              <a:rPr lang="pt-BR" baseline="0" dirty="0" err="1" smtClean="0"/>
              <a:t>consequencia</a:t>
            </a:r>
            <a:r>
              <a:rPr lang="pt-BR" baseline="0" dirty="0" smtClean="0"/>
              <a:t> disso, teremos defeitos do processo de </a:t>
            </a:r>
            <a:r>
              <a:rPr lang="pt-BR" baseline="0" dirty="0" err="1" smtClean="0"/>
              <a:t>mineralização</a:t>
            </a:r>
            <a:r>
              <a:rPr lang="pt-BR" baseline="0" dirty="0" smtClean="0"/>
              <a:t> da estrutura dental, e a severidade desse defeito é diretamente relacionado a quantidade de exposição e ingestão.</a:t>
            </a:r>
          </a:p>
          <a:p>
            <a:r>
              <a:rPr lang="pt-BR" baseline="0" dirty="0" err="1" smtClean="0"/>
              <a:t>Quandi</a:t>
            </a:r>
            <a:r>
              <a:rPr lang="pt-BR" baseline="0" dirty="0" smtClean="0"/>
              <a:t> </a:t>
            </a:r>
            <a:r>
              <a:rPr lang="pt-BR" baseline="0" dirty="0" err="1" smtClean="0"/>
              <a:t>ussi</a:t>
            </a:r>
            <a:r>
              <a:rPr lang="pt-BR" baseline="0" dirty="0" smtClean="0"/>
              <a:t> acontece, pigmentações marrons, manchas brancas, ou até menos </a:t>
            </a:r>
            <a:r>
              <a:rPr lang="pt-BR" baseline="0" dirty="0" err="1" smtClean="0"/>
              <a:t>hipomineralização</a:t>
            </a:r>
            <a:r>
              <a:rPr lang="pt-BR" baseline="0" dirty="0" smtClean="0"/>
              <a:t> superficial, em DENTES HOMOLOGOS, tendo em vista que os </a:t>
            </a:r>
            <a:r>
              <a:rPr lang="pt-BR" baseline="0" dirty="0" err="1" smtClean="0"/>
              <a:t>periodos</a:t>
            </a:r>
            <a:r>
              <a:rPr lang="pt-BR" baseline="0" dirty="0" smtClean="0"/>
              <a:t> de formação dos dentes. Esse </a:t>
            </a:r>
            <a:r>
              <a:rPr lang="pt-BR" baseline="0" dirty="0" err="1" smtClean="0"/>
              <a:t>periodo</a:t>
            </a:r>
            <a:r>
              <a:rPr lang="pt-BR" baseline="0" dirty="0" smtClean="0"/>
              <a:t> varia a partir dos 4 meses de vida ate os 8 anos de idade.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Hidroxiapatita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é um sal com a seguinte fórmula molecular: 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</a:t>
            </a:r>
            <a:r>
              <a:rPr lang="pt-BR" sz="1200" b="1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OH(PO</a:t>
            </a:r>
            <a:r>
              <a:rPr lang="pt-BR" sz="1200" b="1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pt-BR" sz="1200" b="1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3(s)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Esse sal é duro e é praticamente insolúvel em água, no entanto ele pode ser atacado por ácidos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Começa dizendo que para entender esse processo que geralmente se inicia nessa estrutura mais externa do dente,</a:t>
            </a:r>
            <a:r>
              <a:rPr lang="pt-BR" baseline="0" dirty="0" smtClean="0"/>
              <a:t> devemos primeiro entender o conceito de DESMINERALIZAÇÃO;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presentes na boca no individuo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liberam produtos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acidos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quando metabolizam os restos de alimentos, principalmente ricos em sacarose, e isso vai gerar um ambiente ácido que vai provocar a perda de minerais dos dentes 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 por isso o nome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desmineralização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! </a:t>
            </a:r>
          </a:p>
          <a:p>
            <a:endParaRPr lang="pt-B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  <a:p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Agora faço uma pergunta a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voces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,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sera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que todas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desmineralização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, vira um processo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cariso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?</a:t>
            </a:r>
          </a:p>
          <a:p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Agora faço uma pergunta a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voces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,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sera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que todas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desmineralização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, vira um processo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cariso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?</a:t>
            </a:r>
          </a:p>
          <a:p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A resposta é que não visto que a carie esta relacionada com a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frequencia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e quantidade de ingestão desses alimentos ricos em açucares, BEM COMO a pouca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frequencia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ou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ineficiencia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da escovação estão presentes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tb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no dia a dia do individuo!</a:t>
            </a:r>
          </a:p>
          <a:p>
            <a:endParaRPr lang="pt-B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  <a:p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E isso se da devido a um processo de compensação que acontece constantemente em nossas bocas, chamado de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remineralizção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!</a:t>
            </a:r>
          </a:p>
          <a:p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processo de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remineralização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 cálcio e o fosfato se difundem dentro do dente da saliva e/ou o líquido da placa e se precipitam como material novo dentro da lesão cariosa precoce!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Agora faço uma pergunta a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voces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,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sera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que todas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desmineralização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, vira um processo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cariso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?</a:t>
            </a:r>
          </a:p>
          <a:p>
            <a:endParaRPr lang="pt-B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  <a:p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Explicar que quando um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desequilibrio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,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blablabla</a:t>
            </a:r>
            <a:endParaRPr lang="pt-B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  <a:p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9602-9D86-4063-A385-0E9FAFD050C2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A77-4011-4382-B784-2940B501E25D}" type="datetimeFigureOut">
              <a:rPr lang="pt-BR" smtClean="0"/>
              <a:pPr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69F5-1413-4B9F-8C5E-FD0AC3DDA2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A77-4011-4382-B784-2940B501E25D}" type="datetimeFigureOut">
              <a:rPr lang="pt-BR" smtClean="0"/>
              <a:pPr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69F5-1413-4B9F-8C5E-FD0AC3DDA2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A77-4011-4382-B784-2940B501E25D}" type="datetimeFigureOut">
              <a:rPr lang="pt-BR" smtClean="0"/>
              <a:pPr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69F5-1413-4B9F-8C5E-FD0AC3DDA2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A77-4011-4382-B784-2940B501E25D}" type="datetimeFigureOut">
              <a:rPr lang="pt-BR" smtClean="0"/>
              <a:pPr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69F5-1413-4B9F-8C5E-FD0AC3DDA2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A77-4011-4382-B784-2940B501E25D}" type="datetimeFigureOut">
              <a:rPr lang="pt-BR" smtClean="0"/>
              <a:pPr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69F5-1413-4B9F-8C5E-FD0AC3DDA2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A77-4011-4382-B784-2940B501E25D}" type="datetimeFigureOut">
              <a:rPr lang="pt-BR" smtClean="0"/>
              <a:pPr/>
              <a:t>26/08/2019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69F5-1413-4B9F-8C5E-FD0AC3DDA2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A77-4011-4382-B784-2940B501E25D}" type="datetimeFigureOut">
              <a:rPr lang="pt-BR" smtClean="0"/>
              <a:pPr/>
              <a:t>26/08/2019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69F5-1413-4B9F-8C5E-FD0AC3DDA2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A77-4011-4382-B784-2940B501E25D}" type="datetimeFigureOut">
              <a:rPr lang="pt-BR" smtClean="0"/>
              <a:pPr/>
              <a:t>26/08/2019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69F5-1413-4B9F-8C5E-FD0AC3DDA2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A77-4011-4382-B784-2940B501E25D}" type="datetimeFigureOut">
              <a:rPr lang="pt-BR" smtClean="0"/>
              <a:pPr/>
              <a:t>26/08/2019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69F5-1413-4B9F-8C5E-FD0AC3DDA2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A77-4011-4382-B784-2940B501E25D}" type="datetimeFigureOut">
              <a:rPr lang="pt-BR" smtClean="0"/>
              <a:pPr/>
              <a:t>26/08/2019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69F5-1413-4B9F-8C5E-FD0AC3DDA2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A77-4011-4382-B784-2940B501E25D}" type="datetimeFigureOut">
              <a:rPr lang="pt-BR" smtClean="0"/>
              <a:pPr/>
              <a:t>26/08/2019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69F5-1413-4B9F-8C5E-FD0AC3DDA2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87A77-4011-4382-B784-2940B501E25D}" type="datetimeFigureOut">
              <a:rPr lang="pt-BR" smtClean="0"/>
              <a:pPr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F69F5-1413-4B9F-8C5E-FD0AC3DDA2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3.jpe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08104" y="3255119"/>
            <a:ext cx="4099992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>
                <a:latin typeface="Century Gothic" pitchFamily="34" charset="0"/>
              </a:rPr>
              <a:t>DO DENTE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07704" y="188640"/>
            <a:ext cx="5360640" cy="434280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latin typeface="Century Gothic" pitchFamily="34" charset="0"/>
              </a:rPr>
              <a:t>Fortaleza – Agosto, 2019.</a:t>
            </a:r>
            <a:endParaRPr lang="pt-BR" sz="2000" b="1" dirty="0">
              <a:latin typeface="Century Gothic" pitchFamily="34" charset="0"/>
            </a:endParaRPr>
          </a:p>
        </p:txBody>
      </p:sp>
      <p:pic>
        <p:nvPicPr>
          <p:cNvPr id="1026" name="Picture 2" descr="Resultado de imagem para AGIR INTERP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4624"/>
            <a:ext cx="792088" cy="850695"/>
          </a:xfrm>
          <a:prstGeom prst="rect">
            <a:avLst/>
          </a:prstGeom>
          <a:noFill/>
        </p:spPr>
      </p:pic>
      <p:sp>
        <p:nvSpPr>
          <p:cNvPr id="1028" name="AutoShape 4" descr="Resultado de imagem para AGIR INTERP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2353" y="44624"/>
            <a:ext cx="932135" cy="794041"/>
          </a:xfrm>
          <a:prstGeom prst="rect">
            <a:avLst/>
          </a:prstGeom>
          <a:noFill/>
        </p:spPr>
      </p:pic>
      <p:grpSp>
        <p:nvGrpSpPr>
          <p:cNvPr id="13" name="Grupo 12"/>
          <p:cNvGrpSpPr/>
          <p:nvPr/>
        </p:nvGrpSpPr>
        <p:grpSpPr>
          <a:xfrm>
            <a:off x="467544" y="4158207"/>
            <a:ext cx="2223121" cy="1935089"/>
            <a:chOff x="467544" y="4158207"/>
            <a:chExt cx="2223121" cy="1935089"/>
          </a:xfrm>
        </p:grpSpPr>
        <p:pic>
          <p:nvPicPr>
            <p:cNvPr id="1032" name="Picture 8" descr="Resultado de imagem para dente 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4158207"/>
              <a:ext cx="1412775" cy="1412776"/>
            </a:xfrm>
            <a:prstGeom prst="rect">
              <a:avLst/>
            </a:prstGeom>
            <a:noFill/>
          </p:spPr>
        </p:pic>
        <p:pic>
          <p:nvPicPr>
            <p:cNvPr id="1034" name="Picture 10" descr="Resultado de imagem para quimica 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63688" y="5166319"/>
              <a:ext cx="926977" cy="926977"/>
            </a:xfrm>
            <a:prstGeom prst="rect">
              <a:avLst/>
            </a:prstGeom>
            <a:noFill/>
          </p:spPr>
        </p:pic>
      </p:grpSp>
      <p:cxnSp>
        <p:nvCxnSpPr>
          <p:cNvPr id="17" name="Conector reto 16"/>
          <p:cNvCxnSpPr/>
          <p:nvPr/>
        </p:nvCxnSpPr>
        <p:spPr>
          <a:xfrm>
            <a:off x="179512" y="357301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-756592" y="2391023"/>
            <a:ext cx="49601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dirty="0">
                <a:latin typeface="Century Gothic" pitchFamily="34" charset="0"/>
                <a:ea typeface="+mj-ea"/>
                <a:cs typeface="+mj-cs"/>
              </a:rPr>
              <a:t>A QUÍMICA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504056" y="3645024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18" descr="Imagem relacio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1421903"/>
            <a:ext cx="5436096" cy="54360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251520" y="-243408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Century Gothic" pitchFamily="34" charset="0"/>
                <a:ea typeface="+mj-ea"/>
                <a:cs typeface="+mj-cs"/>
              </a:rPr>
              <a:t>PROCESSO DES-REMINERALIZAÇÃO</a:t>
            </a:r>
            <a:endParaRPr lang="pt-BR" sz="36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51520" y="2996952"/>
            <a:ext cx="76683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600" b="1" dirty="0">
              <a:solidFill>
                <a:srgbClr val="C000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27584" y="1484784"/>
            <a:ext cx="3672408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ESTÁGIOS DO PROCESSO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6531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 smtClean="0">
                <a:latin typeface="Century Gothic" pitchFamily="34" charset="0"/>
              </a:rPr>
              <a:t>Estágio do </a:t>
            </a:r>
            <a:r>
              <a:rPr lang="pt-BR" sz="2400" b="1" dirty="0" smtClean="0">
                <a:latin typeface="Century Gothic" pitchFamily="34" charset="0"/>
              </a:rPr>
              <a:t>Equilíbrio</a:t>
            </a:r>
            <a:r>
              <a:rPr lang="pt-BR" sz="2400" dirty="0" smtClean="0">
                <a:latin typeface="Century Gothic" pitchFamily="34" charset="0"/>
              </a:rPr>
              <a:t> Dinâmico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>
                <a:latin typeface="Century Gothic" pitchFamily="34" charset="0"/>
              </a:rPr>
              <a:t>Estágio da </a:t>
            </a:r>
            <a:r>
              <a:rPr lang="pt-BR" sz="2400" b="1" dirty="0" err="1" smtClean="0">
                <a:latin typeface="Century Gothic" pitchFamily="34" charset="0"/>
              </a:rPr>
              <a:t>Desmineralização</a:t>
            </a:r>
            <a:endParaRPr lang="pt-BR" sz="2400" b="1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sz="2400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sz="2400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sz="2400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sz="2400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sz="2400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sz="2400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>
                <a:latin typeface="Century Gothic" pitchFamily="34" charset="0"/>
              </a:rPr>
              <a:t>Estágio de </a:t>
            </a:r>
            <a:r>
              <a:rPr lang="pt-BR" sz="2400" b="1" dirty="0" err="1" smtClean="0">
                <a:latin typeface="Century Gothic" pitchFamily="34" charset="0"/>
              </a:rPr>
              <a:t>Remineralização</a:t>
            </a:r>
            <a:endParaRPr lang="pt-BR" sz="2400" b="1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sz="2400" dirty="0">
              <a:latin typeface="Century Gothic" pitchFamily="34" charset="0"/>
            </a:endParaRPr>
          </a:p>
        </p:txBody>
      </p:sp>
      <p:pic>
        <p:nvPicPr>
          <p:cNvPr id="11" name="Picture 2" descr="http://ortoelshaday.com.br/images/images_dicas/diagrama_car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5777436" cy="175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2051720" y="5013176"/>
            <a:ext cx="2945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 smtClean="0"/>
              <a:t> ortoelshaday.com.</a:t>
            </a:r>
            <a:r>
              <a:rPr lang="pt-BR" sz="1200" i="1" dirty="0" err="1" smtClean="0"/>
              <a:t>br</a:t>
            </a:r>
            <a:endParaRPr lang="pt-BR" sz="1200" i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308304" y="6519446"/>
            <a:ext cx="1885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Century Gothic" pitchFamily="34" charset="0"/>
              </a:rPr>
              <a:t>(HIRATA, E.,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937"/>
            <a:ext cx="9144000" cy="3967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Equilíbrio Químico no Dente :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6461273"/>
            <a:ext cx="9144000" cy="3967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AutoShape 8" descr="Resultado de imagem para dente ar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" y="548680"/>
            <a:ext cx="223604" cy="3600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" y="4772556"/>
            <a:ext cx="223604" cy="3600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" y="5209172"/>
            <a:ext cx="223604" cy="36004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" y="5634316"/>
            <a:ext cx="223604" cy="3600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" y="6068009"/>
            <a:ext cx="223604" cy="36004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" y="2852936"/>
            <a:ext cx="223604" cy="3600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" y="3356992"/>
            <a:ext cx="223604" cy="36004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" y="3821588"/>
            <a:ext cx="223604" cy="36004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" y="4267936"/>
            <a:ext cx="223604" cy="36004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" y="998224"/>
            <a:ext cx="223604" cy="36004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" y="1464936"/>
            <a:ext cx="223604" cy="36004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" y="1988840"/>
            <a:ext cx="223604" cy="36004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" y="2420888"/>
            <a:ext cx="223604" cy="36004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34" y="476672"/>
            <a:ext cx="223604" cy="36004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72" y="4700548"/>
            <a:ext cx="223604" cy="36004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98" y="5137164"/>
            <a:ext cx="223604" cy="36004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25" y="5562308"/>
            <a:ext cx="223604" cy="36004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72" y="5996001"/>
            <a:ext cx="223604" cy="36004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72" y="2780928"/>
            <a:ext cx="223604" cy="36004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72" y="3284984"/>
            <a:ext cx="223604" cy="36004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72" y="3749580"/>
            <a:ext cx="223604" cy="36004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98" y="4195928"/>
            <a:ext cx="223604" cy="36004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34" y="926216"/>
            <a:ext cx="223604" cy="36004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72" y="1392928"/>
            <a:ext cx="223604" cy="360040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34" y="1916832"/>
            <a:ext cx="223604" cy="360040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34" y="2348880"/>
            <a:ext cx="223604" cy="360040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820452" y="3402813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(PO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OH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(s)  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pt-BR" sz="20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3293559" y="3372035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4H</a:t>
            </a:r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0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5222730" y="34535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5Ca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+ 3HPO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4(</a:t>
            </a:r>
            <a:r>
              <a:rPr lang="pt-BR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  H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AutoShape 16" descr="Resultado de imagem para seta para esquerda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5" name="Imagem 34" descr="Setas duplas usadas em reações químicas em equilíbrio.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506" y="3530860"/>
            <a:ext cx="654928" cy="235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1882" y="3374941"/>
            <a:ext cx="861194" cy="393247"/>
          </a:xfrm>
          <a:prstGeom prst="rect">
            <a:avLst/>
          </a:prstGeom>
        </p:spPr>
      </p:pic>
      <p:sp>
        <p:nvSpPr>
          <p:cNvPr id="37" name="Seta entalhada para a direita 80"/>
          <p:cNvSpPr/>
          <p:nvPr/>
        </p:nvSpPr>
        <p:spPr>
          <a:xfrm>
            <a:off x="1828942" y="1740487"/>
            <a:ext cx="5019601" cy="95595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Deslocamento a favor dos produtos 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1061311" y="3808635"/>
            <a:ext cx="1475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hidroxiapatita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9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7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937"/>
            <a:ext cx="9144000" cy="3967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Demonstração da Descalcificação :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6461273"/>
            <a:ext cx="9144000" cy="3967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5190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5369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180436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8850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9029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54096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85682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95861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59342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9521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588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139655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724722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66" y="5983173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66" y="5593352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65" y="5178419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66" y="4756833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66" y="4367012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65" y="3952079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67" y="3583665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67" y="3193844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66" y="2778911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67" y="2357325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67" y="1967504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66" y="1552571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64" y="1137638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63" y="722705"/>
            <a:ext cx="414933" cy="4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Pergaminho horizontal 2048"/>
          <p:cNvSpPr/>
          <p:nvPr/>
        </p:nvSpPr>
        <p:spPr>
          <a:xfrm>
            <a:off x="917920" y="3592006"/>
            <a:ext cx="1728192" cy="732577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REAÇÂO :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432634" y="496990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Vinagre </a:t>
            </a:r>
          </a:p>
        </p:txBody>
      </p:sp>
      <p:pic>
        <p:nvPicPr>
          <p:cNvPr id="34" name="Imagem 33" descr="Setas duplas usadas em reações químicas em equilíbrio.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72" y="4668456"/>
            <a:ext cx="576064" cy="29441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CaixaDeTexto 34"/>
          <p:cNvSpPr txBox="1"/>
          <p:nvPr/>
        </p:nvSpPr>
        <p:spPr>
          <a:xfrm>
            <a:off x="4319972" y="4594830"/>
            <a:ext cx="4305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  2 CH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CO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Pergaminho horizontal 42"/>
          <p:cNvSpPr/>
          <p:nvPr/>
        </p:nvSpPr>
        <p:spPr>
          <a:xfrm>
            <a:off x="868839" y="519272"/>
            <a:ext cx="1818528" cy="827849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Composição Química : </a:t>
            </a: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46" y="1455603"/>
            <a:ext cx="378139" cy="608867"/>
          </a:xfrm>
          <a:prstGeom prst="rect">
            <a:avLst/>
          </a:prstGeom>
        </p:spPr>
      </p:pic>
      <p:sp>
        <p:nvSpPr>
          <p:cNvPr id="38" name="Seta para a direita listrada 2052"/>
          <p:cNvSpPr/>
          <p:nvPr/>
        </p:nvSpPr>
        <p:spPr>
          <a:xfrm>
            <a:off x="2182652" y="1535362"/>
            <a:ext cx="926920" cy="453384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3491880" y="1575370"/>
            <a:ext cx="165618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Ca</a:t>
            </a:r>
            <a:r>
              <a:rPr lang="pt-BR" baseline="-25000" dirty="0"/>
              <a:t>5</a:t>
            </a:r>
            <a:r>
              <a:rPr lang="pt-BR" dirty="0"/>
              <a:t>(PO</a:t>
            </a:r>
            <a:r>
              <a:rPr lang="pt-BR" baseline="-25000" dirty="0"/>
              <a:t>4</a:t>
            </a:r>
            <a:r>
              <a:rPr lang="pt-BR" dirty="0"/>
              <a:t>)</a:t>
            </a:r>
            <a:r>
              <a:rPr lang="pt-BR" baseline="-25000" dirty="0"/>
              <a:t>3</a:t>
            </a:r>
            <a:r>
              <a:rPr lang="pt-BR" dirty="0"/>
              <a:t> OH</a:t>
            </a:r>
            <a:r>
              <a:rPr lang="pt-BR" baseline="-25000" dirty="0"/>
              <a:t> (s)</a:t>
            </a:r>
            <a:endParaRPr lang="pt-BR" dirty="0"/>
          </a:p>
        </p:txBody>
      </p:sp>
      <p:pic>
        <p:nvPicPr>
          <p:cNvPr id="40" name="Picture 2" descr="Resultado de imagem para conch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91" y="2230796"/>
            <a:ext cx="672024" cy="6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eta para a direita listrada 47"/>
          <p:cNvSpPr/>
          <p:nvPr/>
        </p:nvSpPr>
        <p:spPr>
          <a:xfrm>
            <a:off x="2182652" y="2338099"/>
            <a:ext cx="926920" cy="453384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3497592" y="2380125"/>
            <a:ext cx="165618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CaCO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pt-BR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823112" y="4641826"/>
            <a:ext cx="1359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pt-B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2100936" y="4657215"/>
            <a:ext cx="138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2CH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  <a:endParaRPr lang="pt-BR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9D207491-D5E5-43DD-92EF-971056B6DD22}"/>
              </a:ext>
            </a:extLst>
          </p:cNvPr>
          <p:cNvSpPr txBox="1"/>
          <p:nvPr/>
        </p:nvSpPr>
        <p:spPr>
          <a:xfrm>
            <a:off x="5473734" y="1563510"/>
            <a:ext cx="1699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Kps</a:t>
            </a:r>
            <a:r>
              <a:rPr lang="pt-BR" dirty="0"/>
              <a:t>= 1,8x10</a:t>
            </a:r>
            <a:r>
              <a:rPr lang="pt-BR" baseline="30000" dirty="0"/>
              <a:t>-58</a:t>
            </a:r>
            <a:endParaRPr lang="pt-BR" dirty="0"/>
          </a:p>
          <a:p>
            <a:endParaRPr lang="pt-BR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A2CB4DC7-1DD4-4F34-B3F7-EB93E2257D65}"/>
              </a:ext>
            </a:extLst>
          </p:cNvPr>
          <p:cNvSpPr txBox="1"/>
          <p:nvPr/>
        </p:nvSpPr>
        <p:spPr>
          <a:xfrm>
            <a:off x="5449734" y="237568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Kps</a:t>
            </a:r>
            <a:r>
              <a:rPr lang="pt-BR" dirty="0"/>
              <a:t>= 3,36x10</a:t>
            </a:r>
            <a:r>
              <a:rPr lang="pt-BR" baseline="30000" dirty="0"/>
              <a:t>-9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239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5" grpId="0"/>
      <p:bldP spid="36" grpId="0" animBg="1"/>
      <p:bldP spid="38" grpId="0" animBg="1"/>
      <p:bldP spid="39" grpId="0" animBg="1"/>
      <p:bldP spid="41" grpId="0" animBg="1"/>
      <p:bldP spid="42" grpId="0" animBg="1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251520" y="-243408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Century Gothic" pitchFamily="34" charset="0"/>
                <a:ea typeface="+mj-ea"/>
                <a:cs typeface="+mj-cs"/>
              </a:rPr>
              <a:t>A IMPORTÂNCIA DO FLÚOR</a:t>
            </a:r>
            <a:endParaRPr lang="pt-BR" sz="36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51520" y="2780928"/>
            <a:ext cx="76683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600" b="1" dirty="0">
              <a:solidFill>
                <a:srgbClr val="C000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4818" name="Picture 2" descr="Resultado de imagem para FLUOR DENT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3761" y="4437112"/>
            <a:ext cx="2160239" cy="2160240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 rot="16200000">
            <a:off x="7017631" y="4763283"/>
            <a:ext cx="2945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 smtClean="0"/>
              <a:t> dentalcoimbra.com</a:t>
            </a:r>
            <a:endParaRPr lang="pt-BR" sz="1200" i="1" dirty="0"/>
          </a:p>
        </p:txBody>
      </p:sp>
      <p:sp>
        <p:nvSpPr>
          <p:cNvPr id="34820" name="AutoShape 4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AutoShape 6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4826" name="Picture 10" descr="Resultado de imagem para creme dental com fluor colgat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4797152"/>
            <a:ext cx="2376264" cy="2376264"/>
          </a:xfrm>
          <a:prstGeom prst="rect">
            <a:avLst/>
          </a:prstGeom>
          <a:noFill/>
        </p:spPr>
      </p:pic>
      <p:sp>
        <p:nvSpPr>
          <p:cNvPr id="17" name="Retângulo 16"/>
          <p:cNvSpPr/>
          <p:nvPr/>
        </p:nvSpPr>
        <p:spPr>
          <a:xfrm rot="456894">
            <a:off x="4721381" y="6287240"/>
            <a:ext cx="2945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 smtClean="0"/>
              <a:t> castronasvesdent.com.</a:t>
            </a:r>
            <a:r>
              <a:rPr lang="pt-BR" sz="1200" i="1" dirty="0" err="1" smtClean="0"/>
              <a:t>br</a:t>
            </a:r>
            <a:endParaRPr lang="pt-BR" sz="1200" i="1" dirty="0"/>
          </a:p>
        </p:txBody>
      </p: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Century Gothic" pitchFamily="34" charset="0"/>
              </a:rPr>
              <a:t>Age como um catalisador da precipitação de mineral;</a:t>
            </a:r>
          </a:p>
          <a:p>
            <a:r>
              <a:rPr lang="pt-BR" sz="2400" dirty="0" smtClean="0">
                <a:latin typeface="Century Gothic" pitchFamily="34" charset="0"/>
              </a:rPr>
              <a:t>Torna o esmalte mais resistente à </a:t>
            </a:r>
            <a:r>
              <a:rPr lang="pt-BR" sz="2400" dirty="0" err="1" smtClean="0">
                <a:latin typeface="Century Gothic" pitchFamily="34" charset="0"/>
              </a:rPr>
              <a:t>desmineralização</a:t>
            </a:r>
            <a:r>
              <a:rPr lang="pt-BR" sz="2400" dirty="0" smtClean="0">
                <a:latin typeface="Century Gothic" pitchFamily="34" charset="0"/>
              </a:rPr>
              <a:t> – </a:t>
            </a:r>
            <a:r>
              <a:rPr lang="pt-BR" sz="2400" b="1" dirty="0" err="1" smtClean="0">
                <a:latin typeface="Century Gothic" pitchFamily="34" charset="0"/>
              </a:rPr>
              <a:t>fluorapatita</a:t>
            </a:r>
            <a:r>
              <a:rPr lang="pt-BR" sz="2400" dirty="0" smtClean="0">
                <a:latin typeface="Century Gothic" pitchFamily="34" charset="0"/>
              </a:rPr>
              <a:t>.</a:t>
            </a:r>
            <a:endParaRPr lang="pt-BR" sz="2400" dirty="0">
              <a:latin typeface="Century Gothic" pitchFamily="34" charset="0"/>
            </a:endParaRPr>
          </a:p>
        </p:txBody>
      </p:sp>
      <p:graphicFrame>
        <p:nvGraphicFramePr>
          <p:cNvPr id="21" name="Diagrama 20"/>
          <p:cNvGraphicFramePr/>
          <p:nvPr/>
        </p:nvGraphicFramePr>
        <p:xfrm>
          <a:off x="1691680" y="2708920"/>
          <a:ext cx="5352256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0" y="6519446"/>
            <a:ext cx="3268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Century Gothic" pitchFamily="34" charset="0"/>
              </a:rPr>
              <a:t>(MOBADDER, M. E., </a:t>
            </a:r>
            <a:r>
              <a:rPr lang="pt-BR" sz="1600" dirty="0" err="1" smtClean="0">
                <a:latin typeface="Century Gothic" pitchFamily="34" charset="0"/>
              </a:rPr>
              <a:t>et</a:t>
            </a:r>
            <a:r>
              <a:rPr lang="pt-BR" sz="1600" dirty="0" smtClean="0">
                <a:latin typeface="Century Gothic" pitchFamily="34" charset="0"/>
              </a:rPr>
              <a:t> al., 2002)</a:t>
            </a:r>
            <a:endParaRPr lang="pt-BR" sz="16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251520" y="-243408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latin typeface="Century Gothic" pitchFamily="34" charset="0"/>
                <a:ea typeface="+mj-ea"/>
                <a:cs typeface="+mj-cs"/>
              </a:rPr>
              <a:t>OUTRAS CONDIÇÕES ASSOCIADAS À SUPERFÍCIE DOS DENTES</a:t>
            </a:r>
            <a:endParaRPr lang="pt-BR" sz="32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51520" y="2780928"/>
            <a:ext cx="76683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600" b="1" dirty="0">
              <a:solidFill>
                <a:srgbClr val="C000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" name="Retângulo 12"/>
          <p:cNvSpPr/>
          <p:nvPr/>
        </p:nvSpPr>
        <p:spPr>
          <a:xfrm rot="16200000">
            <a:off x="6694103" y="4475250"/>
            <a:ext cx="2945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 smtClean="0"/>
              <a:t> drfernandobrasil.com.</a:t>
            </a:r>
            <a:r>
              <a:rPr lang="pt-BR" sz="1200" i="1" dirty="0" err="1" smtClean="0"/>
              <a:t>br</a:t>
            </a:r>
            <a:endParaRPr lang="pt-BR" sz="1200" i="1" dirty="0"/>
          </a:p>
        </p:txBody>
      </p:sp>
      <p:sp>
        <p:nvSpPr>
          <p:cNvPr id="34820" name="AutoShape 4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AutoShape 6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6866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20888"/>
            <a:ext cx="6679476" cy="3672408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827584" y="1628800"/>
            <a:ext cx="1656184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EROSÃO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652120" y="6519446"/>
            <a:ext cx="3515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Century Gothic" pitchFamily="34" charset="0"/>
              </a:rPr>
              <a:t>(MANGUEIRA, D. F. B., </a:t>
            </a:r>
            <a:r>
              <a:rPr lang="pt-BR" sz="1600" dirty="0" err="1" smtClean="0">
                <a:latin typeface="Century Gothic" pitchFamily="34" charset="0"/>
              </a:rPr>
              <a:t>et</a:t>
            </a:r>
            <a:r>
              <a:rPr lang="pt-BR" sz="1600" dirty="0" smtClean="0">
                <a:latin typeface="Century Gothic" pitchFamily="34" charset="0"/>
              </a:rPr>
              <a:t> al., </a:t>
            </a:r>
            <a:r>
              <a:rPr lang="pt-BR" sz="1600" dirty="0">
                <a:latin typeface="Century Gothic" pitchFamily="34" charset="0"/>
              </a:rPr>
              <a:t>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251520" y="-243408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latin typeface="Century Gothic" pitchFamily="34" charset="0"/>
                <a:ea typeface="+mj-ea"/>
                <a:cs typeface="+mj-cs"/>
              </a:rPr>
              <a:t>OUTRAS CONDIÇÕES ASSOCIADAS À SUPERFÍCIE DOS DENTES</a:t>
            </a:r>
            <a:endParaRPr lang="pt-BR" sz="32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51520" y="2780928"/>
            <a:ext cx="76683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600" b="1" dirty="0">
              <a:solidFill>
                <a:srgbClr val="C000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" name="Retângulo 12"/>
          <p:cNvSpPr/>
          <p:nvPr/>
        </p:nvSpPr>
        <p:spPr>
          <a:xfrm rot="16200000">
            <a:off x="6694103" y="4475250"/>
            <a:ext cx="2945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 smtClean="0"/>
              <a:t> drfernandobrasil.com.</a:t>
            </a:r>
            <a:r>
              <a:rPr lang="pt-BR" sz="1200" i="1" dirty="0" err="1" smtClean="0"/>
              <a:t>br</a:t>
            </a:r>
            <a:endParaRPr lang="pt-BR" sz="1200" i="1" dirty="0"/>
          </a:p>
        </p:txBody>
      </p:sp>
      <p:sp>
        <p:nvSpPr>
          <p:cNvPr id="34820" name="AutoShape 4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AutoShape 6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6866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20888"/>
            <a:ext cx="6679476" cy="3672408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827584" y="1628800"/>
            <a:ext cx="1656184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EROSÃO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652120" y="6519446"/>
            <a:ext cx="3515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Century Gothic" pitchFamily="34" charset="0"/>
              </a:rPr>
              <a:t>(MANGUEIRA, D. F. B., </a:t>
            </a:r>
            <a:r>
              <a:rPr lang="pt-BR" sz="1600" dirty="0" err="1" smtClean="0">
                <a:latin typeface="Century Gothic" pitchFamily="34" charset="0"/>
              </a:rPr>
              <a:t>et</a:t>
            </a:r>
            <a:r>
              <a:rPr lang="pt-BR" sz="1600" dirty="0" smtClean="0">
                <a:latin typeface="Century Gothic" pitchFamily="34" charset="0"/>
              </a:rPr>
              <a:t> al., </a:t>
            </a:r>
            <a:r>
              <a:rPr lang="pt-BR" sz="1600" dirty="0">
                <a:latin typeface="Century Gothic" pitchFamily="34" charset="0"/>
              </a:rPr>
              <a:t>2006)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716016" y="1340768"/>
            <a:ext cx="3240360" cy="72008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O ENVOLVIMENTO BACTÉRIAS!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251520" y="-243408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latin typeface="Century Gothic" pitchFamily="34" charset="0"/>
                <a:ea typeface="+mj-ea"/>
                <a:cs typeface="+mj-cs"/>
              </a:rPr>
              <a:t>OUTRAS CONDIÇÕES ASSOCIADAS À SUPERFÍCIE DOS DENTES</a:t>
            </a:r>
            <a:endParaRPr lang="pt-BR" sz="32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51520" y="2780928"/>
            <a:ext cx="76683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600" b="1" dirty="0">
              <a:solidFill>
                <a:srgbClr val="C000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4820" name="AutoShape 4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AutoShape 6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27584" y="1628800"/>
            <a:ext cx="3384376" cy="7200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ORIGEM DAS SUBSTÂNCIAS QUÍMICAS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652120" y="6519446"/>
            <a:ext cx="3515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Century Gothic" pitchFamily="34" charset="0"/>
              </a:rPr>
              <a:t>(MANGUEIRA, D. F. B., </a:t>
            </a:r>
            <a:r>
              <a:rPr lang="pt-BR" sz="1600" dirty="0" err="1" smtClean="0">
                <a:latin typeface="Century Gothic" pitchFamily="34" charset="0"/>
              </a:rPr>
              <a:t>et</a:t>
            </a:r>
            <a:r>
              <a:rPr lang="pt-BR" sz="1600" dirty="0" smtClean="0">
                <a:latin typeface="Century Gothic" pitchFamily="34" charset="0"/>
              </a:rPr>
              <a:t> al., </a:t>
            </a:r>
            <a:r>
              <a:rPr lang="pt-BR" sz="1600" dirty="0">
                <a:latin typeface="Century Gothic" pitchFamily="34" charset="0"/>
              </a:rPr>
              <a:t>2006)</a:t>
            </a:r>
          </a:p>
        </p:txBody>
      </p:sp>
      <p:pic>
        <p:nvPicPr>
          <p:cNvPr id="1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99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09" y="1356673"/>
            <a:ext cx="2287292" cy="228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sultado de imagem para suco de laranja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8813"/>
            <a:ext cx="1475288" cy="172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/>
          <p:cNvGrpSpPr/>
          <p:nvPr/>
        </p:nvGrpSpPr>
        <p:grpSpPr>
          <a:xfrm>
            <a:off x="683568" y="2924944"/>
            <a:ext cx="8839675" cy="2044140"/>
            <a:chOff x="1043608" y="3200759"/>
            <a:chExt cx="8839675" cy="2044140"/>
          </a:xfrm>
        </p:grpSpPr>
        <p:sp>
          <p:nvSpPr>
            <p:cNvPr id="18" name="Retângulo 17"/>
            <p:cNvSpPr/>
            <p:nvPr/>
          </p:nvSpPr>
          <p:spPr>
            <a:xfrm>
              <a:off x="1150885" y="3349602"/>
              <a:ext cx="1918477" cy="42722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pt-B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EXTRÍNSECA</a:t>
              </a:r>
              <a:endPara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ítulo 1"/>
            <p:cNvSpPr txBox="1">
              <a:spLocks/>
            </p:cNvSpPr>
            <p:nvPr/>
          </p:nvSpPr>
          <p:spPr>
            <a:xfrm>
              <a:off x="3275856" y="3200759"/>
              <a:ext cx="2951893" cy="6718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2000" dirty="0" smtClean="0">
                  <a:latin typeface="Century Gothic" pitchFamily="34" charset="0"/>
                </a:rPr>
                <a:t>dieta</a:t>
              </a:r>
              <a:endParaRPr lang="pt-BR" sz="2000" dirty="0">
                <a:latin typeface="Century Gothic" pitchFamily="34" charset="0"/>
              </a:endParaRP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1150885" y="3861048"/>
              <a:ext cx="4220239" cy="0"/>
            </a:xfrm>
            <a:prstGeom prst="line">
              <a:avLst/>
            </a:prstGeom>
            <a:ln w="28575">
              <a:solidFill>
                <a:srgbClr val="6F6F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ângulo 23"/>
            <p:cNvSpPr/>
            <p:nvPr/>
          </p:nvSpPr>
          <p:spPr>
            <a:xfrm>
              <a:off x="1048677" y="4717754"/>
              <a:ext cx="1918477" cy="42722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pt-B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INTRÍNSECA</a:t>
              </a:r>
              <a:endPara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ítulo 1"/>
            <p:cNvSpPr txBox="1">
              <a:spLocks/>
            </p:cNvSpPr>
            <p:nvPr/>
          </p:nvSpPr>
          <p:spPr>
            <a:xfrm>
              <a:off x="3090022" y="4573053"/>
              <a:ext cx="6793261" cy="6718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latin typeface="Century Gothic" pitchFamily="34" charset="0"/>
                </a:rPr>
                <a:t>ácido</a:t>
              </a:r>
              <a:r>
                <a:rPr lang="en-US" sz="2000" dirty="0" smtClean="0">
                  <a:latin typeface="Century Gothic" pitchFamily="34" charset="0"/>
                </a:rPr>
                <a:t> </a:t>
              </a:r>
              <a:r>
                <a:rPr lang="en-US" sz="2000" dirty="0" err="1" smtClean="0">
                  <a:latin typeface="Century Gothic" pitchFamily="34" charset="0"/>
                </a:rPr>
                <a:t>gástrico</a:t>
              </a:r>
              <a:r>
                <a:rPr lang="en-US" sz="2000" dirty="0" smtClean="0">
                  <a:latin typeface="Century Gothic" pitchFamily="34" charset="0"/>
                </a:rPr>
                <a:t>, </a:t>
              </a:r>
              <a:r>
                <a:rPr lang="en-US" sz="2000" dirty="0" err="1" smtClean="0">
                  <a:latin typeface="Century Gothic" pitchFamily="34" charset="0"/>
                </a:rPr>
                <a:t>vômito</a:t>
              </a:r>
              <a:endParaRPr lang="pt-BR" sz="2000" dirty="0">
                <a:latin typeface="Century Gothic" pitchFamily="34" charset="0"/>
              </a:endParaRPr>
            </a:p>
          </p:txBody>
        </p:sp>
        <p:cxnSp>
          <p:nvCxnSpPr>
            <p:cNvPr id="26" name="Conector reto 25"/>
            <p:cNvCxnSpPr/>
            <p:nvPr/>
          </p:nvCxnSpPr>
          <p:spPr>
            <a:xfrm>
              <a:off x="1043608" y="5229200"/>
              <a:ext cx="5040560" cy="0"/>
            </a:xfrm>
            <a:prstGeom prst="line">
              <a:avLst/>
            </a:prstGeom>
            <a:ln w="28575">
              <a:solidFill>
                <a:srgbClr val="6F6F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6" descr="Resultado de imagem para ACIDO GASTRIC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1888399" cy="188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ítulo 1"/>
          <p:cNvSpPr txBox="1">
            <a:spLocks/>
          </p:cNvSpPr>
          <p:nvPr/>
        </p:nvSpPr>
        <p:spPr>
          <a:xfrm>
            <a:off x="2627784" y="1988840"/>
            <a:ext cx="2951893" cy="671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000" dirty="0">
              <a:latin typeface="Century Gothic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 rot="16200000">
            <a:off x="6262054" y="4259227"/>
            <a:ext cx="2945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 smtClean="0"/>
              <a:t> tuasaude.com.</a:t>
            </a:r>
            <a:r>
              <a:rPr lang="pt-BR" sz="1200" i="1" dirty="0" err="1" smtClean="0"/>
              <a:t>br</a:t>
            </a:r>
            <a:endParaRPr lang="pt-BR" sz="1200" i="1" dirty="0"/>
          </a:p>
        </p:txBody>
      </p:sp>
      <p:sp>
        <p:nvSpPr>
          <p:cNvPr id="36" name="Retângulo 35"/>
          <p:cNvSpPr/>
          <p:nvPr/>
        </p:nvSpPr>
        <p:spPr>
          <a:xfrm>
            <a:off x="5724128" y="3861048"/>
            <a:ext cx="2945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 smtClean="0"/>
              <a:t> vidasaudavel.com.</a:t>
            </a:r>
            <a:r>
              <a:rPr lang="pt-BR" sz="1200" i="1" dirty="0" err="1" smtClean="0"/>
              <a:t>br</a:t>
            </a:r>
            <a:endParaRPr lang="pt-BR" sz="1200" i="1" dirty="0"/>
          </a:p>
        </p:txBody>
      </p:sp>
      <p:sp>
        <p:nvSpPr>
          <p:cNvPr id="37" name="Retângulo 36"/>
          <p:cNvSpPr/>
          <p:nvPr/>
        </p:nvSpPr>
        <p:spPr>
          <a:xfrm rot="16200000">
            <a:off x="5974022" y="1958919"/>
            <a:ext cx="2945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 smtClean="0"/>
              <a:t> clubeextra.com.</a:t>
            </a:r>
            <a:r>
              <a:rPr lang="pt-BR" sz="1200" i="1" dirty="0" err="1" smtClean="0"/>
              <a:t>br</a:t>
            </a:r>
            <a:endParaRPr lang="pt-B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251520" y="-243408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latin typeface="Century Gothic" pitchFamily="34" charset="0"/>
                <a:ea typeface="+mj-ea"/>
                <a:cs typeface="+mj-cs"/>
              </a:rPr>
              <a:t>OUTRAS CONDIÇÕES ASSOCIADAS À SUPERFÍCIE DOS DENTES</a:t>
            </a:r>
            <a:endParaRPr lang="pt-BR" sz="32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4820" name="AutoShape 4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AutoShape 6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Retângulo 36"/>
          <p:cNvSpPr/>
          <p:nvPr/>
        </p:nvSpPr>
        <p:spPr>
          <a:xfrm rot="16200000">
            <a:off x="6838118" y="1810955"/>
            <a:ext cx="2945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 smtClean="0"/>
              <a:t> edutavares.com.</a:t>
            </a:r>
            <a:r>
              <a:rPr lang="pt-BR" sz="1200" i="1" dirty="0" err="1" smtClean="0"/>
              <a:t>br</a:t>
            </a:r>
            <a:endParaRPr lang="pt-BR" sz="1200" i="1" dirty="0"/>
          </a:p>
        </p:txBody>
      </p:sp>
      <p:pic>
        <p:nvPicPr>
          <p:cNvPr id="40962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7344816" cy="3821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F239E347-3115-48B4-BBE1-708F8DC80742}"/>
              </a:ext>
            </a:extLst>
          </p:cNvPr>
          <p:cNvGrpSpPr/>
          <p:nvPr/>
        </p:nvGrpSpPr>
        <p:grpSpPr>
          <a:xfrm>
            <a:off x="0" y="7936"/>
            <a:ext cx="9141688" cy="396728"/>
            <a:chOff x="0" y="7936"/>
            <a:chExt cx="9141688" cy="396728"/>
          </a:xfrm>
        </p:grpSpPr>
        <p:sp>
          <p:nvSpPr>
            <p:cNvPr id="3" name="Retângulo 2"/>
            <p:cNvSpPr/>
            <p:nvPr/>
          </p:nvSpPr>
          <p:spPr>
            <a:xfrm>
              <a:off x="0" y="7937"/>
              <a:ext cx="2286000" cy="3967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6855688" y="7937"/>
              <a:ext cx="2286000" cy="39672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2283688" y="7936"/>
              <a:ext cx="2286000" cy="39672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7937"/>
              <a:ext cx="2286000" cy="39672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Pergaminho horizontal 12"/>
          <p:cNvSpPr/>
          <p:nvPr/>
        </p:nvSpPr>
        <p:spPr>
          <a:xfrm>
            <a:off x="460375" y="699591"/>
            <a:ext cx="2165697" cy="93610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Formas de Medir </a:t>
            </a:r>
          </a:p>
        </p:txBody>
      </p:sp>
      <p:sp>
        <p:nvSpPr>
          <p:cNvPr id="12" name="AutoShape 4" descr="Resultado de imagem para phmetr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32" y="1507894"/>
            <a:ext cx="1876888" cy="1876888"/>
          </a:xfrm>
          <a:prstGeom prst="rect">
            <a:avLst/>
          </a:prstGeom>
        </p:spPr>
      </p:pic>
      <p:sp>
        <p:nvSpPr>
          <p:cNvPr id="14" name="AutoShape 6" descr="Resultado de imagem para fita de p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8" descr="Resultado de imagem para fita de p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91" y="1609918"/>
            <a:ext cx="1663525" cy="1663525"/>
          </a:xfrm>
          <a:prstGeom prst="rect">
            <a:avLst/>
          </a:prstGeom>
        </p:spPr>
      </p:pic>
      <p:sp>
        <p:nvSpPr>
          <p:cNvPr id="17" name="Pergaminho horizontal 19"/>
          <p:cNvSpPr/>
          <p:nvPr/>
        </p:nvSpPr>
        <p:spPr>
          <a:xfrm>
            <a:off x="460374" y="3573016"/>
            <a:ext cx="2311426" cy="93610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 de Soluções </a:t>
            </a:r>
          </a:p>
        </p:txBody>
      </p:sp>
      <p:sp>
        <p:nvSpPr>
          <p:cNvPr id="18" name="AutoShape 10" descr="Resultado de imagem para suco de limÃ£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86" y="4712056"/>
            <a:ext cx="888666" cy="1140006"/>
          </a:xfrm>
          <a:prstGeom prst="rect">
            <a:avLst/>
          </a:prstGeom>
        </p:spPr>
      </p:pic>
      <p:sp>
        <p:nvSpPr>
          <p:cNvPr id="20" name="AutoShape 12" descr="Resultado de imagem para coca col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AutoShape 14" descr="Resultado de imagem para coca col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2" name="Picture 16" descr="Resultado de imagem para coca col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63" y="4706886"/>
            <a:ext cx="1156110" cy="115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18" descr="Resultado de imagem para fanta laranj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AutoShape 20" descr="Resultado de imagem para fanta laranja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AutoShape 22" descr="Resultado de imagem para fanta laranja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AutoShape 24" descr="Resultado de imagem para fanta laranja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AutoShape 26" descr="Resultado de imagem para fanta laranja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AutoShape 28" descr="Resultado de imagem para fanta laranja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33" y="4675552"/>
            <a:ext cx="1157558" cy="1157558"/>
          </a:xfrm>
          <a:prstGeom prst="rect">
            <a:avLst/>
          </a:prstGeom>
        </p:spPr>
      </p:pic>
      <p:sp>
        <p:nvSpPr>
          <p:cNvPr id="30" name="AutoShape 30" descr="Resultado de imagem para soda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AutoShape 32" descr="Resultado de imagem para guarana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" name="AutoShape 34" descr="Resultado de imagem para guarana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56" y="4670126"/>
            <a:ext cx="1150347" cy="1150347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2535267" y="5810206"/>
            <a:ext cx="105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Ácido cítrico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3794688" y="5780326"/>
            <a:ext cx="1346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Ácido fosfórico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403456" y="5810205"/>
            <a:ext cx="105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Ácido cítrico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5040521" y="5780325"/>
            <a:ext cx="1277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Ácido ascórbico</a:t>
            </a:r>
          </a:p>
        </p:txBody>
      </p:sp>
      <p:sp>
        <p:nvSpPr>
          <p:cNvPr id="38" name="AutoShape 36" descr="Resultado de imagem para vinagre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9" name="Imagem 3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46" y="4672006"/>
            <a:ext cx="1156110" cy="1156110"/>
          </a:xfrm>
          <a:prstGeom prst="rect">
            <a:avLst/>
          </a:prstGeom>
        </p:spPr>
      </p:pic>
      <p:sp>
        <p:nvSpPr>
          <p:cNvPr id="40" name="CaixaDeTexto 39"/>
          <p:cNvSpPr txBox="1"/>
          <p:nvPr/>
        </p:nvSpPr>
        <p:spPr>
          <a:xfrm>
            <a:off x="7695546" y="5818712"/>
            <a:ext cx="105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Ácido acético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0" y="4667"/>
            <a:ext cx="9144000" cy="3967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Medindo o pH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0" y="6461273"/>
            <a:ext cx="9144000" cy="3967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8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34" grpId="0"/>
      <p:bldP spid="35" grpId="0"/>
      <p:bldP spid="36" grpId="0"/>
      <p:bldP spid="37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251520" y="-243408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latin typeface="Century Gothic" pitchFamily="34" charset="0"/>
                <a:ea typeface="+mj-ea"/>
                <a:cs typeface="+mj-cs"/>
              </a:rPr>
              <a:t>OUTRAS CONDIÇÕES ASSOCIADAS À SUPERFÍCIE DOS DENTES</a:t>
            </a:r>
            <a:endParaRPr lang="pt-BR" sz="32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4820" name="AutoShape 4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AutoShape 6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Retângulo 36"/>
          <p:cNvSpPr/>
          <p:nvPr/>
        </p:nvSpPr>
        <p:spPr>
          <a:xfrm rot="16200000">
            <a:off x="6550086" y="1594930"/>
            <a:ext cx="2945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 smtClean="0"/>
              <a:t> querooviverbem.com.</a:t>
            </a:r>
            <a:r>
              <a:rPr lang="pt-BR" sz="1200" i="1" dirty="0" err="1" smtClean="0"/>
              <a:t>br</a:t>
            </a:r>
            <a:endParaRPr lang="pt-BR" sz="1200" i="1" dirty="0"/>
          </a:p>
        </p:txBody>
      </p:sp>
      <p:pic>
        <p:nvPicPr>
          <p:cNvPr id="47108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658873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95536" y="5888305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/>
              <a:t>dentalcare.com.</a:t>
            </a:r>
            <a:r>
              <a:rPr lang="pt-BR" sz="1200" i="1" dirty="0" err="1" smtClean="0"/>
              <a:t>br</a:t>
            </a:r>
            <a:endParaRPr lang="pt-BR" sz="1200" i="1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971600" y="-243408"/>
            <a:ext cx="7200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 smtClean="0">
                <a:latin typeface="Century Gothic" pitchFamily="34" charset="0"/>
                <a:ea typeface="+mj-ea"/>
                <a:cs typeface="+mj-cs"/>
              </a:rPr>
              <a:t>ESTRUTURAS DO DENTE</a:t>
            </a:r>
            <a:endParaRPr lang="pt-BR" sz="48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308304" y="6519446"/>
            <a:ext cx="1885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Century Gothic" pitchFamily="34" charset="0"/>
              </a:rPr>
              <a:t>(HIRATA, E., 2006)</a:t>
            </a:r>
          </a:p>
        </p:txBody>
      </p:sp>
      <p:pic>
        <p:nvPicPr>
          <p:cNvPr id="14340" name="Picture 4" descr="Resultado de imagem para A composiÃ§Ã£o do dente esmalte"/>
          <p:cNvPicPr>
            <a:picLocks noChangeAspect="1" noChangeArrowheads="1"/>
          </p:cNvPicPr>
          <p:nvPr/>
        </p:nvPicPr>
        <p:blipFill>
          <a:blip r:embed="rId3" cstate="print"/>
          <a:srcRect b="3366"/>
          <a:stretch>
            <a:fillRect/>
          </a:stretch>
        </p:blipFill>
        <p:spPr bwMode="auto">
          <a:xfrm>
            <a:off x="395536" y="1556792"/>
            <a:ext cx="5616624" cy="4381762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7092280" y="2996952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Century Gothic" pitchFamily="34" charset="0"/>
              </a:rPr>
              <a:t>DENTINA</a:t>
            </a:r>
            <a:endParaRPr lang="pt-BR" sz="1600" dirty="0">
              <a:latin typeface="Century Gothic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660232" y="3450486"/>
            <a:ext cx="188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Century Gothic" pitchFamily="34" charset="0"/>
              </a:rPr>
              <a:t>POLPA DENTÁRIA</a:t>
            </a:r>
            <a:endParaRPr lang="pt-BR" sz="1600" dirty="0">
              <a:latin typeface="Century Gothic" pitchFamily="34" charset="0"/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4139952" y="3140968"/>
            <a:ext cx="2736304" cy="0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3707904" y="3645024"/>
            <a:ext cx="2808312" cy="0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44208" y="2276872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entury Gothic" pitchFamily="34" charset="0"/>
              </a:rPr>
              <a:t>ESMALTE</a:t>
            </a:r>
            <a:endParaRPr lang="pt-BR" sz="1600" b="1" dirty="0">
              <a:latin typeface="Century Gothic" pitchFamily="34" charset="0"/>
            </a:endParaRPr>
          </a:p>
        </p:txBody>
      </p:sp>
      <p:cxnSp>
        <p:nvCxnSpPr>
          <p:cNvPr id="28" name="Conector de seta reta 27"/>
          <p:cNvCxnSpPr/>
          <p:nvPr/>
        </p:nvCxnSpPr>
        <p:spPr>
          <a:xfrm>
            <a:off x="4283968" y="2420888"/>
            <a:ext cx="2088232" cy="0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251520" y="-243408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latin typeface="Century Gothic" pitchFamily="34" charset="0"/>
                <a:ea typeface="+mj-ea"/>
                <a:cs typeface="+mj-cs"/>
              </a:rPr>
              <a:t>OUTRAS CONDIÇÕES ASSOCIADAS À SUPERFÍCIE DOS DENTES</a:t>
            </a:r>
            <a:endParaRPr lang="pt-BR" sz="32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51520" y="2780928"/>
            <a:ext cx="76683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600" b="1" dirty="0">
              <a:solidFill>
                <a:srgbClr val="C000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" name="Retângulo 12"/>
          <p:cNvSpPr/>
          <p:nvPr/>
        </p:nvSpPr>
        <p:spPr>
          <a:xfrm rot="16200000">
            <a:off x="7353206" y="3827179"/>
            <a:ext cx="2945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 smtClean="0"/>
              <a:t> joaquuimnabuco.edu.</a:t>
            </a:r>
            <a:r>
              <a:rPr lang="pt-BR" sz="1200" i="1" dirty="0" err="1" smtClean="0"/>
              <a:t>br</a:t>
            </a:r>
            <a:endParaRPr lang="pt-BR" sz="1200" i="1" dirty="0"/>
          </a:p>
        </p:txBody>
      </p:sp>
      <p:sp>
        <p:nvSpPr>
          <p:cNvPr id="34820" name="AutoShape 4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AutoShape 6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611560" y="1412776"/>
            <a:ext cx="324036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HIPERSSENSIBILIDADE DENTINÁRIA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911668" y="6519446"/>
            <a:ext cx="3268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Century Gothic" pitchFamily="34" charset="0"/>
              </a:rPr>
              <a:t>(MOBADDER, M. E., </a:t>
            </a:r>
            <a:r>
              <a:rPr lang="pt-BR" sz="1600" dirty="0" err="1" smtClean="0">
                <a:latin typeface="Century Gothic" pitchFamily="34" charset="0"/>
              </a:rPr>
              <a:t>et</a:t>
            </a:r>
            <a:r>
              <a:rPr lang="pt-BR" sz="1600" dirty="0" smtClean="0">
                <a:latin typeface="Century Gothic" pitchFamily="34" charset="0"/>
              </a:rPr>
              <a:t> al., 2007)</a:t>
            </a:r>
            <a:endParaRPr lang="pt-BR" sz="1600" dirty="0">
              <a:latin typeface="Century Gothic" pitchFamily="34" charset="0"/>
            </a:endParaRPr>
          </a:p>
        </p:txBody>
      </p:sp>
      <p:pic>
        <p:nvPicPr>
          <p:cNvPr id="49158" name="Picture 6" descr="Resultado de imagem para pessoa com dor de dente e um picolÃ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58141"/>
            <a:ext cx="3810000" cy="2857500"/>
          </a:xfrm>
          <a:prstGeom prst="rect">
            <a:avLst/>
          </a:prstGeom>
          <a:noFill/>
        </p:spPr>
      </p:pic>
      <p:sp>
        <p:nvSpPr>
          <p:cNvPr id="25" name="Título 1"/>
          <p:cNvSpPr txBox="1">
            <a:spLocks/>
          </p:cNvSpPr>
          <p:nvPr/>
        </p:nvSpPr>
        <p:spPr>
          <a:xfrm>
            <a:off x="323528" y="2708920"/>
            <a:ext cx="4283968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  <a:t>Dor curta e aguda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BR" sz="2400" b="1" dirty="0" smtClean="0">
              <a:solidFill>
                <a:srgbClr val="C00000"/>
              </a:solidFill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  <a:t>Agentes agressores: térmicos, químicos e táteis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BR" sz="2400" b="1" dirty="0" smtClean="0">
              <a:solidFill>
                <a:srgbClr val="C00000"/>
              </a:solidFill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  <a:t> Jovens adultos (20-40 anos).</a:t>
            </a:r>
            <a:endParaRPr lang="pt-BR" sz="2400" b="1" dirty="0">
              <a:solidFill>
                <a:srgbClr val="C00000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251520" y="-243408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latin typeface="Century Gothic" pitchFamily="34" charset="0"/>
                <a:ea typeface="+mj-ea"/>
                <a:cs typeface="+mj-cs"/>
              </a:rPr>
              <a:t>OUTRAS CONDIÇÕES ASSOCIADAS À SUPERFÍCIE DOS DENTES</a:t>
            </a:r>
            <a:endParaRPr lang="pt-BR" sz="32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51520" y="2780928"/>
            <a:ext cx="76683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600" b="1" dirty="0">
              <a:solidFill>
                <a:srgbClr val="C000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" name="Retângulo 12"/>
          <p:cNvSpPr/>
          <p:nvPr/>
        </p:nvSpPr>
        <p:spPr>
          <a:xfrm rot="16200000">
            <a:off x="7209190" y="4403242"/>
            <a:ext cx="2945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 smtClean="0"/>
              <a:t> </a:t>
            </a:r>
            <a:r>
              <a:rPr lang="pt-BR" sz="1200" i="1" dirty="0" err="1" smtClean="0"/>
              <a:t>nuepe</a:t>
            </a:r>
            <a:r>
              <a:rPr lang="pt-BR" sz="1200" i="1" dirty="0" smtClean="0"/>
              <a:t>.ufpr.com.</a:t>
            </a:r>
            <a:r>
              <a:rPr lang="pt-BR" sz="1200" i="1" dirty="0" err="1" smtClean="0"/>
              <a:t>br</a:t>
            </a:r>
            <a:endParaRPr lang="pt-BR" sz="1200" i="1" dirty="0"/>
          </a:p>
        </p:txBody>
      </p:sp>
      <p:sp>
        <p:nvSpPr>
          <p:cNvPr id="34820" name="AutoShape 4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AutoShape 6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611560" y="1412776"/>
            <a:ext cx="324036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HIPERSSENSIBILIDADE DENTINÁRIA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4" name="Picture 2" descr="Anatomia do de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992" y="1772816"/>
            <a:ext cx="4375248" cy="4375248"/>
          </a:xfrm>
          <a:prstGeom prst="rect">
            <a:avLst/>
          </a:prstGeom>
          <a:noFill/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1331640" y="2492896"/>
            <a:ext cx="1584176" cy="432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latin typeface="Century Gothic" pitchFamily="34" charset="0"/>
                <a:ea typeface="+mj-ea"/>
                <a:cs typeface="+mj-cs"/>
              </a:rPr>
              <a:t>DENTINA</a:t>
            </a:r>
            <a:endParaRPr lang="pt-BR" sz="2400" b="1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755576" y="3332989"/>
            <a:ext cx="273630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latin typeface="Century Gothic" pitchFamily="34" charset="0"/>
                <a:ea typeface="+mj-ea"/>
                <a:cs typeface="+mj-cs"/>
              </a:rPr>
              <a:t>POLPA DENTÁRIA</a:t>
            </a:r>
            <a:endParaRPr lang="pt-BR" sz="2400" b="1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611560" y="4245091"/>
            <a:ext cx="3024336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latin typeface="Century Gothic" pitchFamily="34" charset="0"/>
                <a:ea typeface="+mj-ea"/>
                <a:cs typeface="+mj-cs"/>
              </a:rPr>
              <a:t>TERMINAÇÕES NERVOSAS</a:t>
            </a:r>
            <a:endParaRPr lang="pt-BR" sz="2400" b="1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11560" y="5373216"/>
            <a:ext cx="30243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  <a:t>DOR!</a:t>
            </a:r>
            <a:endParaRPr lang="pt-BR" sz="2800" b="1" dirty="0">
              <a:solidFill>
                <a:srgbClr val="C000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871700" y="2924944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↓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871700" y="386104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↓</a:t>
            </a:r>
            <a:endParaRPr lang="pt-BR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871700" y="5075892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↓</a:t>
            </a:r>
            <a:endParaRPr lang="pt-BR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911668" y="6519446"/>
            <a:ext cx="3268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Century Gothic" pitchFamily="34" charset="0"/>
              </a:rPr>
              <a:t>(MOBADDER, M. E., </a:t>
            </a:r>
            <a:r>
              <a:rPr lang="pt-BR" sz="1600" dirty="0" err="1" smtClean="0">
                <a:latin typeface="Century Gothic" pitchFamily="34" charset="0"/>
              </a:rPr>
              <a:t>et</a:t>
            </a:r>
            <a:r>
              <a:rPr lang="pt-BR" sz="1600" dirty="0" smtClean="0">
                <a:latin typeface="Century Gothic" pitchFamily="34" charset="0"/>
              </a:rPr>
              <a:t> al., 2007)</a:t>
            </a:r>
            <a:endParaRPr lang="pt-BR" sz="16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251520" y="-243408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latin typeface="Century Gothic" pitchFamily="34" charset="0"/>
                <a:ea typeface="+mj-ea"/>
                <a:cs typeface="+mj-cs"/>
              </a:rPr>
              <a:t>OUTRAS CONDIÇÕES ASSOCIADAS À SUPERFÍCIE DOS DENTES</a:t>
            </a:r>
            <a:endParaRPr lang="pt-BR" sz="32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23528" y="5877272"/>
            <a:ext cx="2945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 smtClean="0"/>
              <a:t>blog.dentalestheticcenter.com.</a:t>
            </a:r>
            <a:r>
              <a:rPr lang="pt-BR" sz="1200" i="1" dirty="0" err="1" smtClean="0"/>
              <a:t>br</a:t>
            </a:r>
            <a:endParaRPr lang="pt-BR" sz="1200" i="1" dirty="0"/>
          </a:p>
        </p:txBody>
      </p:sp>
      <p:sp>
        <p:nvSpPr>
          <p:cNvPr id="34820" name="AutoShape 4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AutoShape 6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611560" y="1412776"/>
            <a:ext cx="324036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HIPERSSENSIBILIDADE DENTINÁRIA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683568" y="2492896"/>
            <a:ext cx="7560840" cy="5520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latin typeface="Century Gothic" pitchFamily="34" charset="0"/>
                <a:ea typeface="+mj-ea"/>
                <a:cs typeface="+mj-cs"/>
              </a:rPr>
              <a:t>PRINCIPAIS CAUSAS DA EXPOSIÇÃO DE DENTINA</a:t>
            </a:r>
            <a:endParaRPr lang="pt-BR" sz="2400" b="1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911668" y="6519446"/>
            <a:ext cx="3268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Century Gothic" pitchFamily="34" charset="0"/>
              </a:rPr>
              <a:t>(MOBADDER, M. E., </a:t>
            </a:r>
            <a:r>
              <a:rPr lang="pt-BR" sz="1600" dirty="0" err="1" smtClean="0">
                <a:latin typeface="Century Gothic" pitchFamily="34" charset="0"/>
              </a:rPr>
              <a:t>et</a:t>
            </a:r>
            <a:r>
              <a:rPr lang="pt-BR" sz="1600" dirty="0" smtClean="0">
                <a:latin typeface="Century Gothic" pitchFamily="34" charset="0"/>
              </a:rPr>
              <a:t> al., 2007)</a:t>
            </a:r>
            <a:endParaRPr lang="pt-BR" sz="1600" dirty="0">
              <a:latin typeface="Century Gothic" pitchFamily="34" charset="0"/>
            </a:endParaRPr>
          </a:p>
        </p:txBody>
      </p:sp>
      <p:pic>
        <p:nvPicPr>
          <p:cNvPr id="57346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 l="10189"/>
          <a:stretch>
            <a:fillRect/>
          </a:stretch>
        </p:blipFill>
        <p:spPr bwMode="auto">
          <a:xfrm>
            <a:off x="395536" y="3429000"/>
            <a:ext cx="3173735" cy="2457451"/>
          </a:xfrm>
          <a:prstGeom prst="rect">
            <a:avLst/>
          </a:prstGeom>
          <a:noFill/>
        </p:spPr>
      </p:pic>
      <p:pic>
        <p:nvPicPr>
          <p:cNvPr id="57348" name="Picture 4" descr="Resultado de imagem para lesao cervical nao cario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149080"/>
            <a:ext cx="3168352" cy="2123399"/>
          </a:xfrm>
          <a:prstGeom prst="rect">
            <a:avLst/>
          </a:prstGeom>
          <a:noFill/>
        </p:spPr>
      </p:pic>
      <p:sp>
        <p:nvSpPr>
          <p:cNvPr id="27" name="Retângulo 26"/>
          <p:cNvSpPr/>
          <p:nvPr/>
        </p:nvSpPr>
        <p:spPr>
          <a:xfrm>
            <a:off x="2987824" y="6237312"/>
            <a:ext cx="2945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 smtClean="0"/>
              <a:t>blog.dentalestheticcenter.com.</a:t>
            </a:r>
            <a:r>
              <a:rPr lang="pt-BR" sz="1200" i="1" dirty="0" err="1" smtClean="0"/>
              <a:t>br</a:t>
            </a:r>
            <a:endParaRPr lang="pt-BR" sz="1200" i="1" dirty="0"/>
          </a:p>
        </p:txBody>
      </p:sp>
      <p:pic>
        <p:nvPicPr>
          <p:cNvPr id="57350" name="Picture 6" descr="Resultado de imagem para erosao dentaria"/>
          <p:cNvPicPr>
            <a:picLocks noChangeAspect="1" noChangeArrowheads="1"/>
          </p:cNvPicPr>
          <p:nvPr/>
        </p:nvPicPr>
        <p:blipFill>
          <a:blip r:embed="rId5" cstate="print"/>
          <a:srcRect l="12823" t="-2746" r="13905" b="12134"/>
          <a:stretch>
            <a:fillRect/>
          </a:stretch>
        </p:blipFill>
        <p:spPr bwMode="auto">
          <a:xfrm>
            <a:off x="5940152" y="3140968"/>
            <a:ext cx="2880320" cy="2376264"/>
          </a:xfrm>
          <a:prstGeom prst="rect">
            <a:avLst/>
          </a:prstGeom>
          <a:noFill/>
        </p:spPr>
      </p:pic>
      <p:sp>
        <p:nvSpPr>
          <p:cNvPr id="28" name="Retângulo 27"/>
          <p:cNvSpPr/>
          <p:nvPr/>
        </p:nvSpPr>
        <p:spPr>
          <a:xfrm>
            <a:off x="5868144" y="5445224"/>
            <a:ext cx="2945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 smtClean="0"/>
              <a:t>hohigienistaoral.com</a:t>
            </a:r>
            <a:endParaRPr lang="pt-B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612576" y="6176337"/>
            <a:ext cx="2945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 smtClean="0"/>
              <a:t>Folhavitoria.com.</a:t>
            </a:r>
            <a:r>
              <a:rPr lang="pt-BR" sz="1200" i="1" dirty="0" err="1" smtClean="0"/>
              <a:t>br</a:t>
            </a:r>
            <a:endParaRPr lang="pt-BR" sz="1200" i="1" dirty="0"/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/>
          <p:cNvSpPr txBox="1">
            <a:spLocks/>
          </p:cNvSpPr>
          <p:nvPr/>
        </p:nvSpPr>
        <p:spPr>
          <a:xfrm>
            <a:off x="251520" y="-243408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latin typeface="Century Gothic" pitchFamily="34" charset="0"/>
                <a:ea typeface="+mj-ea"/>
                <a:cs typeface="+mj-cs"/>
              </a:rPr>
              <a:t>OUTRAS CONDIÇÕES ASSOCIADAS À SUPERFÍCIE DOS DENTES</a:t>
            </a:r>
            <a:endParaRPr lang="pt-BR" sz="32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6" name="AutoShape 4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AutoShape 6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611560" y="1412776"/>
            <a:ext cx="1944216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FLUOROSE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11560" y="2060848"/>
            <a:ext cx="77768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  <a:t>Exposição demasiada </a:t>
            </a:r>
            <a:r>
              <a:rPr lang="pt-BR" sz="2000" b="1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  <a:sym typeface="Wingdings" pitchFamily="2" charset="2"/>
              </a:rPr>
              <a:t> defeito na </a:t>
            </a:r>
            <a:r>
              <a:rPr lang="pt-BR" sz="2000" b="1" dirty="0" err="1" smtClean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  <a:sym typeface="Wingdings" pitchFamily="2" charset="2"/>
              </a:rPr>
              <a:t>mineralização</a:t>
            </a:r>
            <a:endParaRPr lang="pt-BR" sz="2000" b="1" dirty="0">
              <a:solidFill>
                <a:srgbClr val="C000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2699792" y="2852936"/>
            <a:ext cx="3888432" cy="5520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 smtClean="0">
                <a:latin typeface="Century Gothic" pitchFamily="34" charset="0"/>
                <a:ea typeface="+mj-ea"/>
                <a:cs typeface="+mj-cs"/>
              </a:rPr>
              <a:t>AÇÃO DOSE DEPENDENTE!</a:t>
            </a:r>
            <a:endParaRPr lang="pt-BR" sz="2000" b="1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4274" name="AutoShape 2" descr="Resultado de imagem para fluorose dentaria em crianÃ§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276" name="AutoShape 4" descr="Resultado de imagem para fluorose dentaria em crianÃ§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278" name="AutoShape 6" descr="Resultado de imagem para fluorose dentaria em crianÃ§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280" name="AutoShape 8" descr="Resultado de imagem para fluorose dentaria em crianÃ§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789040"/>
            <a:ext cx="3613943" cy="2404915"/>
          </a:xfrm>
          <a:prstGeom prst="rect">
            <a:avLst/>
          </a:prstGeom>
        </p:spPr>
      </p:pic>
      <p:pic>
        <p:nvPicPr>
          <p:cNvPr id="24" name="Picture 4" descr="Resultado de imagem para fluorose dentaria em crianÃ§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89040"/>
            <a:ext cx="3536998" cy="2405657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5076056" y="6165304"/>
            <a:ext cx="16090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 smtClean="0"/>
              <a:t>minhasaudebucal.com</a:t>
            </a:r>
            <a:endParaRPr lang="pt-BR" sz="1200" i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5875156" y="6519446"/>
            <a:ext cx="3268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Century Gothic" pitchFamily="34" charset="0"/>
              </a:rPr>
              <a:t>(MOBADDER, M. E., </a:t>
            </a:r>
            <a:r>
              <a:rPr lang="pt-BR" sz="1600" dirty="0" err="1" smtClean="0">
                <a:latin typeface="Century Gothic" pitchFamily="34" charset="0"/>
              </a:rPr>
              <a:t>et</a:t>
            </a:r>
            <a:r>
              <a:rPr lang="pt-BR" sz="1600" dirty="0" smtClean="0">
                <a:latin typeface="Century Gothic" pitchFamily="34" charset="0"/>
              </a:rPr>
              <a:t> al., 2002)</a:t>
            </a:r>
            <a:endParaRPr lang="pt-BR" sz="16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2226" name="Picture 2" descr="Resultado de imagem para fluorose dent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7604044" cy="2376264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5370852" y="4941168"/>
            <a:ext cx="2945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 smtClean="0"/>
              <a:t>odontoprev.com</a:t>
            </a:r>
            <a:endParaRPr lang="pt-BR" sz="1200" i="1" dirty="0"/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/>
          <p:cNvSpPr txBox="1">
            <a:spLocks/>
          </p:cNvSpPr>
          <p:nvPr/>
        </p:nvSpPr>
        <p:spPr>
          <a:xfrm>
            <a:off x="251520" y="-243408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latin typeface="Century Gothic" pitchFamily="34" charset="0"/>
                <a:ea typeface="+mj-ea"/>
                <a:cs typeface="+mj-cs"/>
              </a:rPr>
              <a:t>OUTRAS CONDIÇÕES ASSOCIADAS À SUPERFÍCIE DOS DENTES</a:t>
            </a:r>
            <a:endParaRPr lang="pt-BR" sz="32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6" name="AutoShape 4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AutoShape 6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5875156" y="6519446"/>
            <a:ext cx="3268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Century Gothic" pitchFamily="34" charset="0"/>
              </a:rPr>
              <a:t>(MOBADDER, M. E., </a:t>
            </a:r>
            <a:r>
              <a:rPr lang="pt-BR" sz="1600" dirty="0" err="1" smtClean="0">
                <a:latin typeface="Century Gothic" pitchFamily="34" charset="0"/>
              </a:rPr>
              <a:t>et</a:t>
            </a:r>
            <a:r>
              <a:rPr lang="pt-BR" sz="1600" dirty="0" smtClean="0">
                <a:latin typeface="Century Gothic" pitchFamily="34" charset="0"/>
              </a:rPr>
              <a:t> al., 2002)</a:t>
            </a:r>
            <a:endParaRPr lang="pt-BR" sz="16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2228" name="Picture 4" descr="Resultado de imagem para fluorose dentaria em crianÃ§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04864"/>
            <a:ext cx="5419725" cy="3686176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 rot="16200000">
            <a:off x="6190047" y="4259226"/>
            <a:ext cx="2945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 smtClean="0"/>
              <a:t>minhasaudebucal.com</a:t>
            </a:r>
            <a:endParaRPr lang="pt-BR" sz="1200" i="1" dirty="0"/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251520" y="-243408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latin typeface="Century Gothic" pitchFamily="34" charset="0"/>
                <a:ea typeface="+mj-ea"/>
                <a:cs typeface="+mj-cs"/>
              </a:rPr>
              <a:t>OUTRAS CONDIÇÕES ASSOCIADAS À SUPERFÍCIE DOS DENTES</a:t>
            </a:r>
            <a:endParaRPr lang="pt-BR" sz="32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AutoShape 4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6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875156" y="6519446"/>
            <a:ext cx="3268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Century Gothic" pitchFamily="34" charset="0"/>
              </a:rPr>
              <a:t>(MOBADDER, M. E., </a:t>
            </a:r>
            <a:r>
              <a:rPr lang="pt-BR" sz="1600" dirty="0" err="1" smtClean="0">
                <a:latin typeface="Century Gothic" pitchFamily="34" charset="0"/>
              </a:rPr>
              <a:t>et</a:t>
            </a:r>
            <a:r>
              <a:rPr lang="pt-BR" sz="1600" dirty="0" smtClean="0">
                <a:latin typeface="Century Gothic" pitchFamily="34" charset="0"/>
              </a:rPr>
              <a:t> al., 2002)</a:t>
            </a:r>
            <a:endParaRPr lang="pt-BR" sz="16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/>
          <p:cNvSpPr txBox="1">
            <a:spLocks/>
          </p:cNvSpPr>
          <p:nvPr/>
        </p:nvSpPr>
        <p:spPr>
          <a:xfrm>
            <a:off x="251520" y="-243408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latin typeface="Century Gothic" pitchFamily="34" charset="0"/>
                <a:ea typeface="+mj-ea"/>
                <a:cs typeface="+mj-cs"/>
              </a:rPr>
              <a:t>OUTRAS CONDIÇÕES ASSOCIADAS À SUPERFÍCIE DOS DENTES</a:t>
            </a:r>
            <a:endParaRPr lang="pt-BR" sz="32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6" name="AutoShape 4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AutoShape 6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611560" y="1412776"/>
            <a:ext cx="1944216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FLUOROSE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4" name="AutoShape 2" descr="Resultado de imagem para fluorose dentaria em crianÃ§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276" name="AutoShape 4" descr="Resultado de imagem para fluorose dentaria em crianÃ§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278" name="AutoShape 6" descr="Resultado de imagem para fluorose dentaria em crianÃ§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280" name="AutoShape 8" descr="Resultado de imagem para fluorose dentaria em crianÃ§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5875156" y="6519446"/>
            <a:ext cx="3268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Century Gothic" pitchFamily="34" charset="0"/>
              </a:rPr>
              <a:t>(MOBADDER, M. E., </a:t>
            </a:r>
            <a:r>
              <a:rPr lang="pt-BR" sz="1600" dirty="0" err="1" smtClean="0">
                <a:latin typeface="Century Gothic" pitchFamily="34" charset="0"/>
              </a:rPr>
              <a:t>et</a:t>
            </a:r>
            <a:r>
              <a:rPr lang="pt-BR" sz="1600" dirty="0" smtClean="0">
                <a:latin typeface="Century Gothic" pitchFamily="34" charset="0"/>
              </a:rPr>
              <a:t> al., 2002)</a:t>
            </a:r>
            <a:endParaRPr lang="pt-BR" sz="1600" dirty="0">
              <a:latin typeface="Century Gothic" pitchFamily="34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835696" y="2348880"/>
            <a:ext cx="5688632" cy="5520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 smtClean="0">
                <a:latin typeface="Century Gothic" pitchFamily="34" charset="0"/>
                <a:ea typeface="+mj-ea"/>
                <a:cs typeface="+mj-cs"/>
              </a:rPr>
              <a:t>IMPORTÂNCIA DO DIAGNÓSTICO CORRETO</a:t>
            </a:r>
            <a:endParaRPr lang="pt-BR" sz="2000" b="1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2483768" y="3573016"/>
            <a:ext cx="4536504" cy="5520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 smtClean="0">
                <a:latin typeface="Century Gothic" pitchFamily="34" charset="0"/>
                <a:ea typeface="+mj-ea"/>
                <a:cs typeface="+mj-cs"/>
              </a:rPr>
              <a:t>MEDIDAS PREVENTIVAS</a:t>
            </a:r>
            <a:endParaRPr lang="pt-BR" sz="2000" b="1" dirty="0"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27" name="Picture 2" descr="Resultado de imagem para FLUOR DENT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7" y="4221088"/>
            <a:ext cx="2160239" cy="2160240"/>
          </a:xfrm>
          <a:prstGeom prst="rect">
            <a:avLst/>
          </a:prstGeom>
          <a:noFill/>
        </p:spPr>
      </p:pic>
      <p:sp>
        <p:nvSpPr>
          <p:cNvPr id="28" name="Retângulo 27"/>
          <p:cNvSpPr/>
          <p:nvPr/>
        </p:nvSpPr>
        <p:spPr>
          <a:xfrm rot="16200000">
            <a:off x="6550087" y="4547259"/>
            <a:ext cx="2945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 smtClean="0"/>
              <a:t> dentalcoimbra.com</a:t>
            </a:r>
            <a:endParaRPr lang="pt-BR" sz="1200" i="1" dirty="0"/>
          </a:p>
        </p:txBody>
      </p:sp>
      <p:pic>
        <p:nvPicPr>
          <p:cNvPr id="29" name="Picture 10" descr="Resultado de imagem para creme dental com fluor colgat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077072"/>
            <a:ext cx="2376264" cy="2376264"/>
          </a:xfrm>
          <a:prstGeom prst="rect">
            <a:avLst/>
          </a:prstGeom>
          <a:noFill/>
        </p:spPr>
      </p:pic>
      <p:sp>
        <p:nvSpPr>
          <p:cNvPr id="30" name="Retângulo 29"/>
          <p:cNvSpPr/>
          <p:nvPr/>
        </p:nvSpPr>
        <p:spPr>
          <a:xfrm rot="456894">
            <a:off x="616925" y="5567160"/>
            <a:ext cx="2945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 smtClean="0"/>
              <a:t> castronasvesdent.com.</a:t>
            </a:r>
            <a:r>
              <a:rPr lang="pt-BR" sz="1200" i="1" dirty="0" err="1" smtClean="0"/>
              <a:t>br</a:t>
            </a:r>
            <a:endParaRPr lang="pt-B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/>
          <p:cNvSpPr txBox="1">
            <a:spLocks/>
          </p:cNvSpPr>
          <p:nvPr/>
        </p:nvSpPr>
        <p:spPr>
          <a:xfrm>
            <a:off x="251520" y="-243408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latin typeface="Century Gothic" pitchFamily="34" charset="0"/>
                <a:ea typeface="+mj-ea"/>
                <a:cs typeface="+mj-cs"/>
              </a:rPr>
              <a:t>REFERÊNCIAS BIBLIOGRÁFICAS</a:t>
            </a:r>
            <a:endParaRPr lang="pt-BR" sz="32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6" name="AutoShape 4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AutoShape 6" descr="Resultado de imagem para creme dental com fl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274" name="AutoShape 2" descr="Resultado de imagem para fluorose dentaria em crianÃ§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276" name="AutoShape 4" descr="Resultado de imagem para fluorose dentaria em crianÃ§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278" name="AutoShape 6" descr="Resultado de imagem para fluorose dentaria em crianÃ§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280" name="AutoShape 8" descr="Resultado de imagem para fluorose dentaria em crianÃ§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67544" y="1628800"/>
            <a:ext cx="82089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1400" dirty="0" smtClean="0">
                <a:latin typeface="Century Gothic" pitchFamily="34" charset="0"/>
              </a:rPr>
              <a:t>HIRATA, E. Potencial de </a:t>
            </a:r>
            <a:r>
              <a:rPr lang="pt-BR" sz="1400" dirty="0" err="1" smtClean="0">
                <a:latin typeface="Century Gothic" pitchFamily="34" charset="0"/>
              </a:rPr>
              <a:t>remineralização</a:t>
            </a:r>
            <a:r>
              <a:rPr lang="pt-BR" sz="1400" dirty="0" smtClean="0">
                <a:latin typeface="Century Gothic" pitchFamily="34" charset="0"/>
              </a:rPr>
              <a:t> do cálcio e fosfato: revisão de literatura e estudo laboratorial. 2006. 86 f. Tese (doutorado) - Universidade Estadual Paulista, Faculdade de Odontologia de Araçatuba, 2006. Disponível em: &lt;http://hdl.handle.net/11449/104249&gt;.</a:t>
            </a:r>
          </a:p>
          <a:p>
            <a:endParaRPr lang="pt-BR" sz="14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1400" dirty="0" smtClean="0">
                <a:latin typeface="Century Gothic" pitchFamily="34" charset="0"/>
              </a:rPr>
              <a:t>MOBADDER, M. E., </a:t>
            </a:r>
            <a:r>
              <a:rPr lang="pt-BR" sz="1400" dirty="0" err="1" smtClean="0">
                <a:latin typeface="Century Gothic" pitchFamily="34" charset="0"/>
              </a:rPr>
              <a:t>et</a:t>
            </a:r>
            <a:r>
              <a:rPr lang="pt-BR" sz="1400" dirty="0" smtClean="0">
                <a:latin typeface="Century Gothic" pitchFamily="34" charset="0"/>
              </a:rPr>
              <a:t> al. </a:t>
            </a:r>
            <a:r>
              <a:rPr lang="pt-BR" sz="1400" dirty="0" err="1" smtClean="0">
                <a:latin typeface="Century Gothic" pitchFamily="34" charset="0"/>
              </a:rPr>
              <a:t>Dentinal</a:t>
            </a:r>
            <a:r>
              <a:rPr lang="pt-BR" sz="1400" dirty="0" smtClean="0">
                <a:latin typeface="Century Gothic" pitchFamily="34" charset="0"/>
              </a:rPr>
              <a:t> </a:t>
            </a:r>
            <a:r>
              <a:rPr lang="pt-BR" sz="1400" dirty="0" err="1" smtClean="0">
                <a:latin typeface="Century Gothic" pitchFamily="34" charset="0"/>
              </a:rPr>
              <a:t>Hypersensitivity</a:t>
            </a:r>
            <a:r>
              <a:rPr lang="pt-BR" sz="1400" dirty="0" smtClean="0">
                <a:latin typeface="Century Gothic" pitchFamily="34" charset="0"/>
              </a:rPr>
              <a:t> </a:t>
            </a:r>
            <a:r>
              <a:rPr lang="pt-BR" sz="1400" dirty="0" err="1" smtClean="0">
                <a:latin typeface="Century Gothic" pitchFamily="34" charset="0"/>
              </a:rPr>
              <a:t>Treatment</a:t>
            </a:r>
            <a:r>
              <a:rPr lang="pt-BR" sz="1400" dirty="0" smtClean="0">
                <a:latin typeface="Century Gothic" pitchFamily="34" charset="0"/>
              </a:rPr>
              <a:t> </a:t>
            </a:r>
            <a:r>
              <a:rPr lang="pt-BR" sz="1400" dirty="0" err="1" smtClean="0">
                <a:latin typeface="Century Gothic" pitchFamily="34" charset="0"/>
              </a:rPr>
              <a:t>Using</a:t>
            </a:r>
            <a:r>
              <a:rPr lang="pt-BR" sz="1400" dirty="0" smtClean="0">
                <a:latin typeface="Century Gothic" pitchFamily="34" charset="0"/>
              </a:rPr>
              <a:t> </a:t>
            </a:r>
            <a:r>
              <a:rPr lang="pt-BR" sz="1400" dirty="0" err="1" smtClean="0">
                <a:latin typeface="Century Gothic" pitchFamily="34" charset="0"/>
              </a:rPr>
              <a:t>Diode</a:t>
            </a:r>
            <a:r>
              <a:rPr lang="pt-BR" sz="1400" dirty="0" smtClean="0">
                <a:latin typeface="Century Gothic" pitchFamily="34" charset="0"/>
              </a:rPr>
              <a:t> Laser 980nm: In Vivo </a:t>
            </a:r>
            <a:r>
              <a:rPr lang="pt-BR" sz="1400" dirty="0" err="1" smtClean="0">
                <a:latin typeface="Century Gothic" pitchFamily="34" charset="0"/>
              </a:rPr>
              <a:t>Study</a:t>
            </a:r>
            <a:r>
              <a:rPr lang="pt-BR" sz="1400" dirty="0" smtClean="0">
                <a:latin typeface="Century Gothic" pitchFamily="34" charset="0"/>
              </a:rPr>
              <a:t> .</a:t>
            </a:r>
            <a:r>
              <a:rPr lang="pt-BR" sz="1400" dirty="0" err="1" smtClean="0">
                <a:latin typeface="Century Gothic" pitchFamily="34" charset="0"/>
              </a:rPr>
              <a:t>DentJ</a:t>
            </a:r>
            <a:r>
              <a:rPr lang="pt-BR" sz="1400" dirty="0" smtClean="0">
                <a:latin typeface="Century Gothic" pitchFamily="34" charset="0"/>
              </a:rPr>
              <a:t>(</a:t>
            </a:r>
            <a:r>
              <a:rPr lang="pt-BR" sz="1400" dirty="0" err="1" smtClean="0">
                <a:latin typeface="Century Gothic" pitchFamily="34" charset="0"/>
              </a:rPr>
              <a:t>Basel</a:t>
            </a:r>
            <a:r>
              <a:rPr lang="pt-BR" sz="1400" dirty="0" smtClean="0">
                <a:latin typeface="Century Gothic" pitchFamily="34" charset="0"/>
              </a:rPr>
              <a:t>).2019.</a:t>
            </a:r>
          </a:p>
          <a:p>
            <a:endParaRPr lang="pt-BR" sz="14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1400" dirty="0" smtClean="0">
                <a:latin typeface="Century Gothic" pitchFamily="34" charset="0"/>
              </a:rPr>
              <a:t> CANGUSSU, M. C. T., </a:t>
            </a:r>
            <a:r>
              <a:rPr lang="pt-BR" sz="1400" dirty="0" err="1" smtClean="0">
                <a:latin typeface="Century Gothic" pitchFamily="34" charset="0"/>
              </a:rPr>
              <a:t>et</a:t>
            </a:r>
            <a:r>
              <a:rPr lang="pt-BR" sz="1400" dirty="0" smtClean="0">
                <a:latin typeface="Century Gothic" pitchFamily="34" charset="0"/>
              </a:rPr>
              <a:t> al. A </a:t>
            </a:r>
            <a:r>
              <a:rPr lang="pt-BR" sz="1400" dirty="0" err="1" smtClean="0">
                <a:latin typeface="Century Gothic" pitchFamily="34" charset="0"/>
              </a:rPr>
              <a:t>fluorose</a:t>
            </a:r>
            <a:r>
              <a:rPr lang="pt-BR" sz="1400" dirty="0" smtClean="0">
                <a:latin typeface="Century Gothic" pitchFamily="34" charset="0"/>
              </a:rPr>
              <a:t> dentária no Brasil: uma revisão crítica. Cad. Saúde Pública. Rio de Janeiro, 18(1):: p.7-15, jan/fev. 2002.</a:t>
            </a:r>
          </a:p>
          <a:p>
            <a:pPr>
              <a:buFont typeface="Wingdings" pitchFamily="2" charset="2"/>
              <a:buChar char="§"/>
            </a:pPr>
            <a:endParaRPr lang="pt-BR" sz="14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endParaRPr lang="pt-BR" sz="14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95536" y="5888305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/>
              <a:t>dentalcare.com.</a:t>
            </a:r>
            <a:r>
              <a:rPr lang="pt-BR" sz="1200" i="1" dirty="0" err="1" smtClean="0"/>
              <a:t>br</a:t>
            </a:r>
            <a:endParaRPr lang="pt-BR" sz="1200" i="1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971600" y="-243408"/>
            <a:ext cx="7200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 smtClean="0">
                <a:latin typeface="Century Gothic" pitchFamily="34" charset="0"/>
                <a:ea typeface="+mj-ea"/>
                <a:cs typeface="+mj-cs"/>
              </a:rPr>
              <a:t>ESTRUTURAS DO DENTE</a:t>
            </a:r>
            <a:endParaRPr lang="pt-BR" sz="48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308304" y="6519446"/>
            <a:ext cx="1885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Century Gothic" pitchFamily="34" charset="0"/>
              </a:rPr>
              <a:t>(HIRATA, E., 2006)</a:t>
            </a:r>
          </a:p>
        </p:txBody>
      </p:sp>
      <p:pic>
        <p:nvPicPr>
          <p:cNvPr id="14340" name="Picture 4" descr="Resultado de imagem para A composiÃ§Ã£o do dente esmalte"/>
          <p:cNvPicPr>
            <a:picLocks noChangeAspect="1" noChangeArrowheads="1"/>
          </p:cNvPicPr>
          <p:nvPr/>
        </p:nvPicPr>
        <p:blipFill>
          <a:blip r:embed="rId3" cstate="print"/>
          <a:srcRect b="3366"/>
          <a:stretch>
            <a:fillRect/>
          </a:stretch>
        </p:blipFill>
        <p:spPr bwMode="auto">
          <a:xfrm>
            <a:off x="395536" y="1556792"/>
            <a:ext cx="5616624" cy="4381762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6444208" y="2276872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entury Gothic" pitchFamily="34" charset="0"/>
              </a:rPr>
              <a:t>ESMALTE</a:t>
            </a:r>
            <a:endParaRPr lang="pt-BR" sz="1600" b="1" dirty="0"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4283968" y="2420888"/>
            <a:ext cx="2088232" cy="0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86" name="Picture 2" descr="Resultado de imagem para seta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447064" flipH="1">
            <a:off x="6744293" y="2657980"/>
            <a:ext cx="601355" cy="380323"/>
          </a:xfrm>
          <a:prstGeom prst="rect">
            <a:avLst/>
          </a:prstGeom>
          <a:noFill/>
        </p:spPr>
      </p:pic>
      <p:sp>
        <p:nvSpPr>
          <p:cNvPr id="18" name="Retângulo 17"/>
          <p:cNvSpPr/>
          <p:nvPr/>
        </p:nvSpPr>
        <p:spPr>
          <a:xfrm>
            <a:off x="7452320" y="2852936"/>
            <a:ext cx="1547664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97% MINERAL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660232" y="3645024"/>
            <a:ext cx="1818126" cy="3385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1600" b="1" smtClean="0">
                <a:latin typeface="Century Gothic" pitchFamily="34" charset="0"/>
              </a:rPr>
              <a:t>HIDROXIAPATITA</a:t>
            </a:r>
            <a:endParaRPr lang="pt-BR" sz="1600" b="1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8467" t="54749" r="70118" b="40944"/>
          <a:stretch>
            <a:fillRect/>
          </a:stretch>
        </p:blipFill>
        <p:spPr bwMode="auto">
          <a:xfrm>
            <a:off x="6372200" y="4005064"/>
            <a:ext cx="2376264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 l="33479" t="38016" r="35529" b="42297"/>
          <a:stretch>
            <a:fillRect/>
          </a:stretch>
        </p:blipFill>
        <p:spPr bwMode="auto">
          <a:xfrm>
            <a:off x="6372200" y="4797152"/>
            <a:ext cx="2376264" cy="84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160834" y="5295508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/>
              <a:t>Infoescola.com</a:t>
            </a:r>
            <a:endParaRPr lang="pt-BR" sz="1200" i="1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971600" y="-243408"/>
            <a:ext cx="7200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 smtClean="0">
                <a:latin typeface="Century Gothic" pitchFamily="34" charset="0"/>
                <a:ea typeface="+mj-ea"/>
                <a:cs typeface="+mj-cs"/>
              </a:rPr>
              <a:t>PROCESSO DA CÁRIE</a:t>
            </a:r>
            <a:endParaRPr lang="pt-BR" sz="48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308304" y="6519446"/>
            <a:ext cx="1885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Century Gothic" pitchFamily="34" charset="0"/>
              </a:rPr>
              <a:t>(HIRATA, E., 2006)</a:t>
            </a:r>
          </a:p>
        </p:txBody>
      </p:sp>
      <p:pic>
        <p:nvPicPr>
          <p:cNvPr id="16" name="Picture 2" descr="http://www.sobiologia.com.br/figuras/Corpo/car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564904"/>
            <a:ext cx="6846269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160834" y="6104329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/>
              <a:t>Infoescola.com</a:t>
            </a:r>
            <a:endParaRPr lang="pt-BR" sz="1200" i="1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971600" y="-243408"/>
            <a:ext cx="7200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 smtClean="0">
                <a:latin typeface="Century Gothic" pitchFamily="34" charset="0"/>
                <a:ea typeface="+mj-ea"/>
                <a:cs typeface="+mj-cs"/>
              </a:rPr>
              <a:t>PROCESSO DA CÁRIE</a:t>
            </a:r>
            <a:endParaRPr lang="pt-BR" sz="48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308304" y="6519446"/>
            <a:ext cx="1885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Century Gothic" pitchFamily="34" charset="0"/>
              </a:rPr>
              <a:t>(HIRATA, E., 2006)</a:t>
            </a:r>
          </a:p>
        </p:txBody>
      </p:sp>
      <p:pic>
        <p:nvPicPr>
          <p:cNvPr id="16" name="Picture 2" descr="http://www.sobiologia.com.br/figuras/Corpo/car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73725"/>
            <a:ext cx="6846269" cy="2714644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827584" y="1484784"/>
            <a:ext cx="3672408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DESMINERALIZAÇÃO?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Resultado de imagem para reaÃ§Ã£o de desmineralizaÃ§Ã£o da hidroxiapatit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196" b="70923"/>
          <a:stretch>
            <a:fillRect/>
          </a:stretch>
        </p:blipFill>
        <p:spPr bwMode="auto">
          <a:xfrm>
            <a:off x="1187624" y="2348880"/>
            <a:ext cx="2808312" cy="504056"/>
          </a:xfrm>
          <a:prstGeom prst="rect">
            <a:avLst/>
          </a:prstGeom>
          <a:noFill/>
        </p:spPr>
      </p:pic>
      <p:pic>
        <p:nvPicPr>
          <p:cNvPr id="12" name="Picture 2" descr="Resultado de imagem para reaÃ§Ã£o de desmineralizaÃ§Ã£o da hidroxiapatit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845"/>
          <a:stretch>
            <a:fillRect/>
          </a:stretch>
        </p:blipFill>
        <p:spPr bwMode="auto">
          <a:xfrm>
            <a:off x="4716016" y="2348879"/>
            <a:ext cx="3422294" cy="576065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4139952" y="242088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ym typeface="Wingdings" pitchFamily="2" charset="2"/>
              </a:rPr>
              <a:t>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971600" y="-243408"/>
            <a:ext cx="7200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 smtClean="0">
                <a:latin typeface="Century Gothic" pitchFamily="34" charset="0"/>
                <a:ea typeface="+mj-ea"/>
                <a:cs typeface="+mj-cs"/>
              </a:rPr>
              <a:t>PROCESSO DA CÁRIE</a:t>
            </a:r>
            <a:endParaRPr lang="pt-BR" sz="48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308304" y="6519446"/>
            <a:ext cx="1885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Century Gothic" pitchFamily="34" charset="0"/>
              </a:rPr>
              <a:t>(HIRATA, E., 2006)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827584" y="1484784"/>
            <a:ext cx="3672408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DESMINERALIZAÇÃO?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Resultado de imagem para reaÃ§Ã£o de desmineralizaÃ§Ã£o da hidroxiapatit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196" b="70923"/>
          <a:stretch>
            <a:fillRect/>
          </a:stretch>
        </p:blipFill>
        <p:spPr bwMode="auto">
          <a:xfrm>
            <a:off x="1187624" y="2348880"/>
            <a:ext cx="2808312" cy="504056"/>
          </a:xfrm>
          <a:prstGeom prst="rect">
            <a:avLst/>
          </a:prstGeom>
          <a:noFill/>
        </p:spPr>
      </p:pic>
      <p:pic>
        <p:nvPicPr>
          <p:cNvPr id="12" name="Picture 2" descr="Resultado de imagem para reaÃ§Ã£o de desmineralizaÃ§Ã£o da hidroxiapatit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845"/>
          <a:stretch>
            <a:fillRect/>
          </a:stretch>
        </p:blipFill>
        <p:spPr bwMode="auto">
          <a:xfrm>
            <a:off x="4716016" y="2348879"/>
            <a:ext cx="3422294" cy="576065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4139952" y="242088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ym typeface="Wingdings" pitchFamily="2" charset="2"/>
              </a:rPr>
              <a:t></a:t>
            </a:r>
            <a:endParaRPr lang="pt-BR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23528" y="3789040"/>
            <a:ext cx="7200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  <a:t>Então, todo processo de </a:t>
            </a:r>
            <a:r>
              <a:rPr lang="pt-BR" sz="3600" b="1" dirty="0" err="1" smtClean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  <a:t>desmineralização</a:t>
            </a:r>
            <a:r>
              <a:rPr lang="pt-BR" sz="3600" b="1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  <a:t> culminará em uma cárie</a:t>
            </a:r>
            <a:endParaRPr lang="pt-BR" sz="3600" b="1" dirty="0">
              <a:solidFill>
                <a:srgbClr val="C000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24578" name="Picture 2" descr="Resultado de imagem para interrogaÃ§Ã£o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8539">
            <a:off x="7352805" y="3752250"/>
            <a:ext cx="1611960" cy="1611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971600" y="-243408"/>
            <a:ext cx="7200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 smtClean="0">
                <a:latin typeface="Century Gothic" pitchFamily="34" charset="0"/>
                <a:ea typeface="+mj-ea"/>
                <a:cs typeface="+mj-cs"/>
              </a:rPr>
              <a:t>PROCESSO DA CÁRIE</a:t>
            </a:r>
            <a:endParaRPr lang="pt-BR" sz="48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308304" y="6519446"/>
            <a:ext cx="1885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Century Gothic" pitchFamily="34" charset="0"/>
              </a:rPr>
              <a:t>(HIRATA, E., 2006)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547664" y="1340768"/>
            <a:ext cx="7200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  <a:t>Nem todo processo de </a:t>
            </a:r>
            <a:r>
              <a:rPr lang="pt-BR" sz="2400" b="1" dirty="0" err="1" smtClean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  <a:t>desmineralização</a:t>
            </a:r>
            <a:r>
              <a:rPr lang="pt-BR" sz="2400" b="1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  <a:t> culminará em cáries!</a:t>
            </a:r>
            <a:endParaRPr lang="pt-BR" sz="2400" b="1" dirty="0">
              <a:solidFill>
                <a:srgbClr val="C000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26626" name="Picture 2" descr="Resultado de imagem para x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1008112" cy="1008112"/>
          </a:xfrm>
          <a:prstGeom prst="rect">
            <a:avLst/>
          </a:prstGeom>
          <a:noFill/>
        </p:spPr>
      </p:pic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3832448"/>
            <a:ext cx="8229600" cy="1540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000" dirty="0">
                <a:latin typeface="Century Gothic" pitchFamily="34" charset="0"/>
              </a:rPr>
              <a:t> é a reconstituição dos minerais perdidos pelo organismo.</a:t>
            </a:r>
          </a:p>
          <a:p>
            <a:endParaRPr lang="pt-BR" sz="2000" dirty="0">
              <a:latin typeface="Century Gothic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27584" y="3356992"/>
            <a:ext cx="2736304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REMINERALIZAÇÃO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 l="19090" t="48844" r="48811" b="42297"/>
          <a:stretch>
            <a:fillRect/>
          </a:stretch>
        </p:blipFill>
        <p:spPr bwMode="auto">
          <a:xfrm>
            <a:off x="683568" y="4581128"/>
            <a:ext cx="78888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971600" y="-243408"/>
            <a:ext cx="7200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 smtClean="0">
                <a:latin typeface="Century Gothic" pitchFamily="34" charset="0"/>
                <a:ea typeface="+mj-ea"/>
                <a:cs typeface="+mj-cs"/>
              </a:rPr>
              <a:t>PROCESSO DA CÁRIE</a:t>
            </a:r>
            <a:endParaRPr lang="pt-BR" sz="48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308304" y="6519446"/>
            <a:ext cx="1885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Century Gothic" pitchFamily="34" charset="0"/>
              </a:rPr>
              <a:t>(HIRATA, E., 2006)</a:t>
            </a:r>
          </a:p>
        </p:txBody>
      </p:sp>
      <p:grpSp>
        <p:nvGrpSpPr>
          <p:cNvPr id="2" name="Grupo 17"/>
          <p:cNvGrpSpPr/>
          <p:nvPr/>
        </p:nvGrpSpPr>
        <p:grpSpPr>
          <a:xfrm>
            <a:off x="1403648" y="1556792"/>
            <a:ext cx="6552728" cy="4957519"/>
            <a:chOff x="1763688" y="2420889"/>
            <a:chExt cx="4608512" cy="3445350"/>
          </a:xfrm>
        </p:grpSpPr>
        <p:pic>
          <p:nvPicPr>
            <p:cNvPr id="16" name="Imagem 1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2420889"/>
              <a:ext cx="4608512" cy="3168352"/>
            </a:xfrm>
            <a:prstGeom prst="rect">
              <a:avLst/>
            </a:prstGeom>
          </p:spPr>
        </p:pic>
        <p:sp>
          <p:nvSpPr>
            <p:cNvPr id="17" name="CaixaDeTexto 16"/>
            <p:cNvSpPr txBox="1"/>
            <p:nvPr/>
          </p:nvSpPr>
          <p:spPr>
            <a:xfrm>
              <a:off x="1763688" y="5589240"/>
              <a:ext cx="2664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i="1" dirty="0" smtClean="0"/>
                <a:t> </a:t>
              </a:r>
              <a:r>
                <a:rPr lang="pt-BR" sz="1200" i="1" dirty="0"/>
                <a:t>ipsm.mg.gov.br</a:t>
              </a:r>
            </a:p>
          </p:txBody>
        </p:sp>
      </p:grpSp>
      <p:sp>
        <p:nvSpPr>
          <p:cNvPr id="18" name="Retângulo 17"/>
          <p:cNvSpPr/>
          <p:nvPr/>
        </p:nvSpPr>
        <p:spPr>
          <a:xfrm>
            <a:off x="5652120" y="4797152"/>
            <a:ext cx="1584176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mtClean="0"/>
              <a:t>REFAZER </a:t>
            </a:r>
            <a:r>
              <a:rPr lang="pt-BR" dirty="0" smtClean="0"/>
              <a:t>ESQUEMA C  UMA BST PIC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179512" y="980728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04056" y="1052736"/>
            <a:ext cx="88204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971600" y="-243408"/>
            <a:ext cx="7200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 smtClean="0">
                <a:latin typeface="Century Gothic" pitchFamily="34" charset="0"/>
                <a:ea typeface="+mj-ea"/>
                <a:cs typeface="+mj-cs"/>
              </a:rPr>
              <a:t>PROCESSO DA CÁRIE</a:t>
            </a:r>
            <a:endParaRPr lang="pt-BR" sz="48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51520" y="1196752"/>
            <a:ext cx="76683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  <a:t>E então, como a cárie se instala</a:t>
            </a:r>
            <a:endParaRPr lang="pt-BR" sz="3600" b="1" dirty="0">
              <a:solidFill>
                <a:srgbClr val="C000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24578" name="Picture 2" descr="Resultado de imagem para interrogaÃ§Ã£o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8539">
            <a:off x="7610470" y="1247399"/>
            <a:ext cx="1103101" cy="1103102"/>
          </a:xfrm>
          <a:prstGeom prst="rect">
            <a:avLst/>
          </a:prstGeom>
          <a:noFill/>
        </p:spPr>
      </p:pic>
      <p:pic>
        <p:nvPicPr>
          <p:cNvPr id="30722" name="Picture 2" descr="Resultado de imagem para carie den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708920"/>
            <a:ext cx="7344816" cy="3427582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1403648" y="6115737"/>
            <a:ext cx="3788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/>
              <a:t>tuasaude.com.</a:t>
            </a:r>
            <a:r>
              <a:rPr lang="pt-BR" sz="1200" i="1" dirty="0" err="1" smtClean="0"/>
              <a:t>br</a:t>
            </a:r>
            <a:endParaRPr lang="pt-BR" sz="1200" i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308304" y="6519446"/>
            <a:ext cx="1885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Century Gothic" pitchFamily="34" charset="0"/>
              </a:rPr>
              <a:t>(HIRATA, E.,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</TotalTime>
  <Words>1824</Words>
  <Application>Microsoft Office PowerPoint</Application>
  <PresentationFormat>Apresentação na tela (4:3)</PresentationFormat>
  <Paragraphs>224</Paragraphs>
  <Slides>27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Wingdings</vt:lpstr>
      <vt:lpstr>Tema do Office</vt:lpstr>
      <vt:lpstr>DO DENTE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DENTE</dc:title>
  <dc:creator>Virginia Maia</dc:creator>
  <cp:lastModifiedBy>PET QUÍMICA PC5</cp:lastModifiedBy>
  <cp:revision>32</cp:revision>
  <dcterms:created xsi:type="dcterms:W3CDTF">2019-08-19T19:43:25Z</dcterms:created>
  <dcterms:modified xsi:type="dcterms:W3CDTF">2019-08-26T15:27:13Z</dcterms:modified>
</cp:coreProperties>
</file>