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2" r:id="rId1"/>
  </p:sldMasterIdLst>
  <p:notesMasterIdLst>
    <p:notesMasterId r:id="rId24"/>
  </p:notesMasterIdLst>
  <p:sldIdLst>
    <p:sldId id="256" r:id="rId2"/>
    <p:sldId id="261" r:id="rId3"/>
    <p:sldId id="265" r:id="rId4"/>
    <p:sldId id="286" r:id="rId5"/>
    <p:sldId id="305" r:id="rId6"/>
    <p:sldId id="308" r:id="rId7"/>
    <p:sldId id="310" r:id="rId8"/>
    <p:sldId id="311" r:id="rId9"/>
    <p:sldId id="312" r:id="rId10"/>
    <p:sldId id="271" r:id="rId11"/>
    <p:sldId id="272" r:id="rId12"/>
    <p:sldId id="313" r:id="rId13"/>
    <p:sldId id="291" r:id="rId14"/>
    <p:sldId id="275" r:id="rId15"/>
    <p:sldId id="306" r:id="rId16"/>
    <p:sldId id="282" r:id="rId17"/>
    <p:sldId id="307" r:id="rId18"/>
    <p:sldId id="274" r:id="rId19"/>
    <p:sldId id="309" r:id="rId20"/>
    <p:sldId id="315" r:id="rId21"/>
    <p:sldId id="276" r:id="rId22"/>
    <p:sldId id="314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93" d="100"/>
          <a:sy n="93" d="100"/>
        </p:scale>
        <p:origin x="73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29883-0AF3-43A4-8D00-BFE709367379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2E8D480C-FFA7-41B2-831F-7564A7470ADD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/>
            <a:t>1988</a:t>
          </a:r>
        </a:p>
      </dgm:t>
    </dgm:pt>
    <dgm:pt modelId="{67CFA7E8-8B67-4C5C-812F-CF5466AC2C7F}" type="parTrans" cxnId="{706600BF-FACF-437C-8AF0-DE5A1020C5F5}">
      <dgm:prSet/>
      <dgm:spPr/>
      <dgm:t>
        <a:bodyPr/>
        <a:lstStyle/>
        <a:p>
          <a:endParaRPr lang="pt-BR"/>
        </a:p>
      </dgm:t>
    </dgm:pt>
    <dgm:pt modelId="{22143E3E-FBE3-4AC1-B1DE-D37A8AFAD282}" type="sibTrans" cxnId="{706600BF-FACF-437C-8AF0-DE5A1020C5F5}">
      <dgm:prSet/>
      <dgm:spPr/>
      <dgm:t>
        <a:bodyPr/>
        <a:lstStyle/>
        <a:p>
          <a:endParaRPr lang="pt-BR"/>
        </a:p>
      </dgm:t>
    </dgm:pt>
    <dgm:pt modelId="{08D7C490-0611-4D03-B7D2-E410C7E5F5D1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/>
            <a:t>Prof. Roberto de Lima Sampaio</a:t>
          </a:r>
        </a:p>
      </dgm:t>
    </dgm:pt>
    <dgm:pt modelId="{EB936482-72A5-4574-9251-3EC3336CD2E8}" type="parTrans" cxnId="{D37A7B39-5CC8-46B6-B5CF-11D4A54BA332}">
      <dgm:prSet/>
      <dgm:spPr/>
      <dgm:t>
        <a:bodyPr/>
        <a:lstStyle/>
        <a:p>
          <a:endParaRPr lang="pt-BR"/>
        </a:p>
      </dgm:t>
    </dgm:pt>
    <dgm:pt modelId="{464E53D6-2C6B-4075-A1FF-5150C1A27C73}" type="sibTrans" cxnId="{D37A7B39-5CC8-46B6-B5CF-11D4A54BA332}">
      <dgm:prSet/>
      <dgm:spPr/>
      <dgm:t>
        <a:bodyPr/>
        <a:lstStyle/>
        <a:p>
          <a:endParaRPr lang="pt-BR"/>
        </a:p>
      </dgm:t>
    </dgm:pt>
    <dgm:pt modelId="{21FEF96A-A9FA-48FA-934A-E4B63D85A0A1}" type="pres">
      <dgm:prSet presAssocID="{64629883-0AF3-43A4-8D00-BFE709367379}" presName="Name0" presStyleCnt="0">
        <dgm:presLayoutVars>
          <dgm:dir/>
          <dgm:resizeHandles val="exact"/>
        </dgm:presLayoutVars>
      </dgm:prSet>
      <dgm:spPr/>
    </dgm:pt>
    <dgm:pt modelId="{E0633AD5-9C17-4E54-A593-F7B649ECC26D}" type="pres">
      <dgm:prSet presAssocID="{2E8D480C-FFA7-41B2-831F-7564A7470ADD}" presName="node" presStyleLbl="node1" presStyleIdx="0" presStyleCnt="2" custScaleX="18305" custScaleY="18372" custLinFactNeighborX="-21142" custLinFactNeighborY="463">
        <dgm:presLayoutVars>
          <dgm:bulletEnabled val="1"/>
        </dgm:presLayoutVars>
      </dgm:prSet>
      <dgm:spPr/>
    </dgm:pt>
    <dgm:pt modelId="{A6836ABF-223F-4A49-9349-BCEC02842DD7}" type="pres">
      <dgm:prSet presAssocID="{22143E3E-FBE3-4AC1-B1DE-D37A8AFAD282}" presName="sibTrans" presStyleLbl="sibTrans2D1" presStyleIdx="0" presStyleCnt="1" custFlipVert="0" custScaleX="160605" custScaleY="14710"/>
      <dgm:spPr/>
    </dgm:pt>
    <dgm:pt modelId="{92AF4CB8-23E1-4982-8957-DB4DDD70F3D0}" type="pres">
      <dgm:prSet presAssocID="{22143E3E-FBE3-4AC1-B1DE-D37A8AFAD282}" presName="connectorText" presStyleLbl="sibTrans2D1" presStyleIdx="0" presStyleCnt="1"/>
      <dgm:spPr/>
    </dgm:pt>
    <dgm:pt modelId="{C08A54BA-5952-4395-B48A-9497778E4BC4}" type="pres">
      <dgm:prSet presAssocID="{08D7C490-0611-4D03-B7D2-E410C7E5F5D1}" presName="node" presStyleLbl="node1" presStyleIdx="1" presStyleCnt="2" custScaleX="34330" custScaleY="21415" custLinFactNeighborX="22826" custLinFactNeighborY="111">
        <dgm:presLayoutVars>
          <dgm:bulletEnabled val="1"/>
        </dgm:presLayoutVars>
      </dgm:prSet>
      <dgm:spPr/>
    </dgm:pt>
  </dgm:ptLst>
  <dgm:cxnLst>
    <dgm:cxn modelId="{4AAF1429-210B-441B-B487-0F231EE64B55}" type="presOf" srcId="{22143E3E-FBE3-4AC1-B1DE-D37A8AFAD282}" destId="{A6836ABF-223F-4A49-9349-BCEC02842DD7}" srcOrd="0" destOrd="0" presId="urn:microsoft.com/office/officeart/2005/8/layout/process1"/>
    <dgm:cxn modelId="{D37A7B39-5CC8-46B6-B5CF-11D4A54BA332}" srcId="{64629883-0AF3-43A4-8D00-BFE709367379}" destId="{08D7C490-0611-4D03-B7D2-E410C7E5F5D1}" srcOrd="1" destOrd="0" parTransId="{EB936482-72A5-4574-9251-3EC3336CD2E8}" sibTransId="{464E53D6-2C6B-4075-A1FF-5150C1A27C73}"/>
    <dgm:cxn modelId="{E2C56A69-2750-4E50-86D9-9B3DB6EC8A16}" type="presOf" srcId="{22143E3E-FBE3-4AC1-B1DE-D37A8AFAD282}" destId="{92AF4CB8-23E1-4982-8957-DB4DDD70F3D0}" srcOrd="1" destOrd="0" presId="urn:microsoft.com/office/officeart/2005/8/layout/process1"/>
    <dgm:cxn modelId="{FF57BCB0-1A48-4A72-9B9A-62D2E42FDF32}" type="presOf" srcId="{08D7C490-0611-4D03-B7D2-E410C7E5F5D1}" destId="{C08A54BA-5952-4395-B48A-9497778E4BC4}" srcOrd="0" destOrd="0" presId="urn:microsoft.com/office/officeart/2005/8/layout/process1"/>
    <dgm:cxn modelId="{706600BF-FACF-437C-8AF0-DE5A1020C5F5}" srcId="{64629883-0AF3-43A4-8D00-BFE709367379}" destId="{2E8D480C-FFA7-41B2-831F-7564A7470ADD}" srcOrd="0" destOrd="0" parTransId="{67CFA7E8-8B67-4C5C-812F-CF5466AC2C7F}" sibTransId="{22143E3E-FBE3-4AC1-B1DE-D37A8AFAD282}"/>
    <dgm:cxn modelId="{DD98EDCB-55E3-4DB5-9A5A-C39CA3747F77}" type="presOf" srcId="{2E8D480C-FFA7-41B2-831F-7564A7470ADD}" destId="{E0633AD5-9C17-4E54-A593-F7B649ECC26D}" srcOrd="0" destOrd="0" presId="urn:microsoft.com/office/officeart/2005/8/layout/process1"/>
    <dgm:cxn modelId="{F3A1B1FD-D9FE-4D6A-9441-444B81418FCF}" type="presOf" srcId="{64629883-0AF3-43A4-8D00-BFE709367379}" destId="{21FEF96A-A9FA-48FA-934A-E4B63D85A0A1}" srcOrd="0" destOrd="0" presId="urn:microsoft.com/office/officeart/2005/8/layout/process1"/>
    <dgm:cxn modelId="{797D2283-4CD2-464A-966A-BB558F8CD845}" type="presParOf" srcId="{21FEF96A-A9FA-48FA-934A-E4B63D85A0A1}" destId="{E0633AD5-9C17-4E54-A593-F7B649ECC26D}" srcOrd="0" destOrd="0" presId="urn:microsoft.com/office/officeart/2005/8/layout/process1"/>
    <dgm:cxn modelId="{E70C49A7-DCD6-4F00-966A-F9CE4AD18344}" type="presParOf" srcId="{21FEF96A-A9FA-48FA-934A-E4B63D85A0A1}" destId="{A6836ABF-223F-4A49-9349-BCEC02842DD7}" srcOrd="1" destOrd="0" presId="urn:microsoft.com/office/officeart/2005/8/layout/process1"/>
    <dgm:cxn modelId="{4C57A788-2E67-40AD-B2C2-1D5F4BC62CAA}" type="presParOf" srcId="{A6836ABF-223F-4A49-9349-BCEC02842DD7}" destId="{92AF4CB8-23E1-4982-8957-DB4DDD70F3D0}" srcOrd="0" destOrd="0" presId="urn:microsoft.com/office/officeart/2005/8/layout/process1"/>
    <dgm:cxn modelId="{831F6072-E66B-41F8-93E3-DFB263292BE4}" type="presParOf" srcId="{21FEF96A-A9FA-48FA-934A-E4B63D85A0A1}" destId="{C08A54BA-5952-4395-B48A-9497778E4BC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22D9D-AE82-4639-A223-A80B624BCF0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B0373BF-8C45-4D9B-9BAE-71BC21CF54A9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/>
            <a:t>Tutor Roberto Sampaio</a:t>
          </a:r>
        </a:p>
      </dgm:t>
    </dgm:pt>
    <dgm:pt modelId="{B3579CFA-0746-490E-8691-7CA27DE9BC0C}" type="parTrans" cxnId="{AA43C5FF-48E8-4103-8A1F-36774483B0A9}">
      <dgm:prSet/>
      <dgm:spPr/>
      <dgm:t>
        <a:bodyPr/>
        <a:lstStyle/>
        <a:p>
          <a:endParaRPr lang="pt-BR"/>
        </a:p>
      </dgm:t>
    </dgm:pt>
    <dgm:pt modelId="{450FF0A1-9EBF-465B-A73E-0AEA7A8B6A64}" type="sibTrans" cxnId="{AA43C5FF-48E8-4103-8A1F-36774483B0A9}">
      <dgm:prSet/>
      <dgm:spPr/>
      <dgm:t>
        <a:bodyPr/>
        <a:lstStyle/>
        <a:p>
          <a:endParaRPr lang="pt-BR"/>
        </a:p>
      </dgm:t>
    </dgm:pt>
    <dgm:pt modelId="{550DFEF7-F70E-4113-8986-5B523D838FA5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/>
            <a:t>Tutor </a:t>
          </a:r>
          <a:r>
            <a:rPr lang="pt-BR" dirty="0" err="1"/>
            <a:t>Belmino</a:t>
          </a:r>
          <a:r>
            <a:rPr lang="pt-BR" dirty="0"/>
            <a:t> Romero</a:t>
          </a:r>
        </a:p>
      </dgm:t>
    </dgm:pt>
    <dgm:pt modelId="{70FC3FC2-47AA-46A6-B3F1-5DC610539B11}" type="parTrans" cxnId="{69B56737-839F-4096-B019-E03399E120AB}">
      <dgm:prSet/>
      <dgm:spPr/>
      <dgm:t>
        <a:bodyPr/>
        <a:lstStyle/>
        <a:p>
          <a:endParaRPr lang="pt-BR"/>
        </a:p>
      </dgm:t>
    </dgm:pt>
    <dgm:pt modelId="{39D90E92-FAD8-4EDF-AB0F-29D9A9A621D9}" type="sibTrans" cxnId="{69B56737-839F-4096-B019-E03399E120AB}">
      <dgm:prSet/>
      <dgm:spPr/>
      <dgm:t>
        <a:bodyPr/>
        <a:lstStyle/>
        <a:p>
          <a:endParaRPr lang="pt-BR"/>
        </a:p>
      </dgm:t>
    </dgm:pt>
    <dgm:pt modelId="{EE1D8DB1-8F10-4C3A-9A5B-8156C19A8B64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/>
            <a:t>Tutor Sandro Thomaz</a:t>
          </a:r>
        </a:p>
      </dgm:t>
    </dgm:pt>
    <dgm:pt modelId="{EE559815-FBE0-41DE-A309-C2E765298A4A}" type="parTrans" cxnId="{BFEFDE72-C00E-4F02-8144-E9E018FF6D64}">
      <dgm:prSet/>
      <dgm:spPr/>
      <dgm:t>
        <a:bodyPr/>
        <a:lstStyle/>
        <a:p>
          <a:endParaRPr lang="pt-BR"/>
        </a:p>
      </dgm:t>
    </dgm:pt>
    <dgm:pt modelId="{3DC46222-EDEC-466B-8E9C-D4E0F2CDC7C9}" type="sibTrans" cxnId="{BFEFDE72-C00E-4F02-8144-E9E018FF6D64}">
      <dgm:prSet/>
      <dgm:spPr/>
      <dgm:t>
        <a:bodyPr/>
        <a:lstStyle/>
        <a:p>
          <a:endParaRPr lang="pt-BR"/>
        </a:p>
      </dgm:t>
    </dgm:pt>
    <dgm:pt modelId="{1DE81C80-2E86-4C6A-892D-F5FAF7C7C686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/>
            <a:t>1988 a 1996</a:t>
          </a:r>
        </a:p>
      </dgm:t>
    </dgm:pt>
    <dgm:pt modelId="{79489EC2-DBB7-481E-BE2B-90DE61A69A87}" type="parTrans" cxnId="{5CF61AD2-7177-4722-83F5-889A2E3C28C9}">
      <dgm:prSet/>
      <dgm:spPr/>
      <dgm:t>
        <a:bodyPr/>
        <a:lstStyle/>
        <a:p>
          <a:endParaRPr lang="pt-BR"/>
        </a:p>
      </dgm:t>
    </dgm:pt>
    <dgm:pt modelId="{86458FA3-AFD9-48E8-A75F-00D9AFB44A4B}" type="sibTrans" cxnId="{5CF61AD2-7177-4722-83F5-889A2E3C28C9}">
      <dgm:prSet/>
      <dgm:spPr/>
      <dgm:t>
        <a:bodyPr/>
        <a:lstStyle/>
        <a:p>
          <a:endParaRPr lang="pt-BR"/>
        </a:p>
      </dgm:t>
    </dgm:pt>
    <dgm:pt modelId="{52968DE9-35EE-42FC-B8F5-3364E732B0D7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/>
            <a:t>1996 a 2001</a:t>
          </a:r>
        </a:p>
      </dgm:t>
    </dgm:pt>
    <dgm:pt modelId="{97D49C4C-7A3C-40ED-8ADA-EFDEA9DC8D31}" type="parTrans" cxnId="{DE0689ED-DAA5-492C-B3C3-78C9377171D2}">
      <dgm:prSet/>
      <dgm:spPr/>
      <dgm:t>
        <a:bodyPr/>
        <a:lstStyle/>
        <a:p>
          <a:endParaRPr lang="pt-BR"/>
        </a:p>
      </dgm:t>
    </dgm:pt>
    <dgm:pt modelId="{9797C1E5-D4E7-43F3-9E79-E9FB4A95ECF7}" type="sibTrans" cxnId="{DE0689ED-DAA5-492C-B3C3-78C9377171D2}">
      <dgm:prSet/>
      <dgm:spPr/>
      <dgm:t>
        <a:bodyPr/>
        <a:lstStyle/>
        <a:p>
          <a:endParaRPr lang="pt-BR"/>
        </a:p>
      </dgm:t>
    </dgm:pt>
    <dgm:pt modelId="{98EF9104-C58D-46FF-AC20-9A8C30B8C729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/>
            <a:t>2001 a 2012</a:t>
          </a:r>
        </a:p>
      </dgm:t>
    </dgm:pt>
    <dgm:pt modelId="{91B1B375-7F13-4F93-8500-F2775E20FB50}" type="parTrans" cxnId="{EB659E35-949E-4690-B200-857CB9EF7C75}">
      <dgm:prSet/>
      <dgm:spPr/>
      <dgm:t>
        <a:bodyPr/>
        <a:lstStyle/>
        <a:p>
          <a:endParaRPr lang="pt-BR"/>
        </a:p>
      </dgm:t>
    </dgm:pt>
    <dgm:pt modelId="{FC7AA7E5-11F4-4E69-B8A6-B988AE2EEB52}" type="sibTrans" cxnId="{EB659E35-949E-4690-B200-857CB9EF7C75}">
      <dgm:prSet/>
      <dgm:spPr/>
      <dgm:t>
        <a:bodyPr/>
        <a:lstStyle/>
        <a:p>
          <a:endParaRPr lang="pt-BR"/>
        </a:p>
      </dgm:t>
    </dgm:pt>
    <dgm:pt modelId="{CDEE8A88-555B-417E-B3AE-069443B4F66E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/>
            <a:t>Tutora </a:t>
          </a:r>
          <a:r>
            <a:rPr lang="pt-BR" dirty="0" err="1"/>
            <a:t>Wladiana</a:t>
          </a:r>
          <a:r>
            <a:rPr lang="pt-BR" dirty="0"/>
            <a:t> Matos</a:t>
          </a:r>
        </a:p>
      </dgm:t>
    </dgm:pt>
    <dgm:pt modelId="{0CC3F510-C771-427F-911B-142CF3B22544}" type="parTrans" cxnId="{DFDF5B6D-C367-4DAF-8F8F-B5A23E7855A3}">
      <dgm:prSet/>
      <dgm:spPr/>
      <dgm:t>
        <a:bodyPr/>
        <a:lstStyle/>
        <a:p>
          <a:endParaRPr lang="pt-BR"/>
        </a:p>
      </dgm:t>
    </dgm:pt>
    <dgm:pt modelId="{43370860-8D72-49AA-B289-02196FA061E8}" type="sibTrans" cxnId="{DFDF5B6D-C367-4DAF-8F8F-B5A23E7855A3}">
      <dgm:prSet/>
      <dgm:spPr/>
      <dgm:t>
        <a:bodyPr/>
        <a:lstStyle/>
        <a:p>
          <a:endParaRPr lang="pt-BR"/>
        </a:p>
      </dgm:t>
    </dgm:pt>
    <dgm:pt modelId="{46D711B4-4F88-43E1-9F63-8B5F4C2E9721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/>
            <a:t>2012 a 2016</a:t>
          </a:r>
        </a:p>
      </dgm:t>
    </dgm:pt>
    <dgm:pt modelId="{6A3CD762-DE83-444E-8FD0-4402C3233B10}" type="parTrans" cxnId="{AA8F32AD-2257-4F6C-BE6A-085A3D2EDF7E}">
      <dgm:prSet/>
      <dgm:spPr/>
      <dgm:t>
        <a:bodyPr/>
        <a:lstStyle/>
        <a:p>
          <a:endParaRPr lang="pt-BR"/>
        </a:p>
      </dgm:t>
    </dgm:pt>
    <dgm:pt modelId="{0BAEB2DE-CF88-45E9-BCE2-6DF01AC5062B}" type="sibTrans" cxnId="{AA8F32AD-2257-4F6C-BE6A-085A3D2EDF7E}">
      <dgm:prSet/>
      <dgm:spPr/>
      <dgm:t>
        <a:bodyPr/>
        <a:lstStyle/>
        <a:p>
          <a:endParaRPr lang="pt-BR"/>
        </a:p>
      </dgm:t>
    </dgm:pt>
    <dgm:pt modelId="{216117D1-AF1E-4018-91E4-FA42F962DCF4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/>
            <a:t>Tutora Maria das Graças Gomes</a:t>
          </a:r>
        </a:p>
      </dgm:t>
    </dgm:pt>
    <dgm:pt modelId="{FB3DEEA9-0798-4F03-BCF2-1F7F29B1DF72}" type="parTrans" cxnId="{7F9E7B95-B7F4-450C-A6FC-C530178DED17}">
      <dgm:prSet/>
      <dgm:spPr/>
      <dgm:t>
        <a:bodyPr/>
        <a:lstStyle/>
        <a:p>
          <a:endParaRPr lang="pt-BR"/>
        </a:p>
      </dgm:t>
    </dgm:pt>
    <dgm:pt modelId="{1312EBB9-BA71-4FC2-808B-4EE9483A6D9F}" type="sibTrans" cxnId="{7F9E7B95-B7F4-450C-A6FC-C530178DED17}">
      <dgm:prSet/>
      <dgm:spPr/>
      <dgm:t>
        <a:bodyPr/>
        <a:lstStyle/>
        <a:p>
          <a:endParaRPr lang="pt-BR"/>
        </a:p>
      </dgm:t>
    </dgm:pt>
    <dgm:pt modelId="{B47E4523-1354-4F4A-9135-AB6355B1F0BE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dirty="0"/>
            <a:t>2016 - atual</a:t>
          </a:r>
        </a:p>
      </dgm:t>
    </dgm:pt>
    <dgm:pt modelId="{F390C45B-9C81-4C9D-8157-304AC0A06BB8}" type="parTrans" cxnId="{4265A5C0-8E17-4033-93BB-E8E7436B486C}">
      <dgm:prSet/>
      <dgm:spPr/>
      <dgm:t>
        <a:bodyPr/>
        <a:lstStyle/>
        <a:p>
          <a:endParaRPr lang="pt-BR"/>
        </a:p>
      </dgm:t>
    </dgm:pt>
    <dgm:pt modelId="{74366AA3-EAB0-4C71-8DD8-F9AAB62F8229}" type="sibTrans" cxnId="{4265A5C0-8E17-4033-93BB-E8E7436B486C}">
      <dgm:prSet/>
      <dgm:spPr/>
      <dgm:t>
        <a:bodyPr/>
        <a:lstStyle/>
        <a:p>
          <a:endParaRPr lang="pt-BR"/>
        </a:p>
      </dgm:t>
    </dgm:pt>
    <dgm:pt modelId="{BBA6E62E-D6A0-4429-B84E-46E6597599D4}" type="pres">
      <dgm:prSet presAssocID="{17D22D9D-AE82-4639-A223-A80B624BCF03}" presName="CompostProcess" presStyleCnt="0">
        <dgm:presLayoutVars>
          <dgm:dir/>
          <dgm:resizeHandles val="exact"/>
        </dgm:presLayoutVars>
      </dgm:prSet>
      <dgm:spPr/>
    </dgm:pt>
    <dgm:pt modelId="{52F8095B-A7C7-4B78-B0B8-015661107B6F}" type="pres">
      <dgm:prSet presAssocID="{17D22D9D-AE82-4639-A223-A80B624BCF03}" presName="arrow" presStyleLbl="bgShp" presStyleIdx="0" presStyleCnt="1" custScaleX="117647"/>
      <dgm:spPr>
        <a:solidFill>
          <a:schemeClr val="bg1">
            <a:lumMod val="65000"/>
          </a:schemeClr>
        </a:solidFill>
      </dgm:spPr>
    </dgm:pt>
    <dgm:pt modelId="{4A9F140F-5D37-454D-830F-8D0AE9DA7D3E}" type="pres">
      <dgm:prSet presAssocID="{17D22D9D-AE82-4639-A223-A80B624BCF03}" presName="linearProcess" presStyleCnt="0"/>
      <dgm:spPr/>
    </dgm:pt>
    <dgm:pt modelId="{697E9398-D595-4370-BA7B-2DF4E66525DC}" type="pres">
      <dgm:prSet presAssocID="{0B0373BF-8C45-4D9B-9BAE-71BC21CF54A9}" presName="textNode" presStyleLbl="node1" presStyleIdx="0" presStyleCnt="5" custScaleX="50078" custLinFactX="-13200" custLinFactNeighborX="-100000" custLinFactNeighborY="4546">
        <dgm:presLayoutVars>
          <dgm:bulletEnabled val="1"/>
        </dgm:presLayoutVars>
      </dgm:prSet>
      <dgm:spPr/>
    </dgm:pt>
    <dgm:pt modelId="{14877732-49C6-45C5-B903-17AFD8AE74DC}" type="pres">
      <dgm:prSet presAssocID="{450FF0A1-9EBF-465B-A73E-0AEA7A8B6A64}" presName="sibTrans" presStyleCnt="0"/>
      <dgm:spPr/>
    </dgm:pt>
    <dgm:pt modelId="{72EB5243-1D94-4E68-91CA-60F9F3274626}" type="pres">
      <dgm:prSet presAssocID="{550DFEF7-F70E-4113-8986-5B523D838FA5}" presName="textNode" presStyleLbl="node1" presStyleIdx="1" presStyleCnt="5" custScaleX="44469" custLinFactX="-15032" custLinFactNeighborX="-100000" custLinFactNeighborY="4546">
        <dgm:presLayoutVars>
          <dgm:bulletEnabled val="1"/>
        </dgm:presLayoutVars>
      </dgm:prSet>
      <dgm:spPr/>
    </dgm:pt>
    <dgm:pt modelId="{698F10FE-4DA7-4D45-9CE7-8D09DD45EECC}" type="pres">
      <dgm:prSet presAssocID="{39D90E92-FAD8-4EDF-AB0F-29D9A9A621D9}" presName="sibTrans" presStyleCnt="0"/>
      <dgm:spPr/>
    </dgm:pt>
    <dgm:pt modelId="{905AD782-F610-4049-94A0-B4C7718EA776}" type="pres">
      <dgm:prSet presAssocID="{EE1D8DB1-8F10-4C3A-9A5B-8156C19A8B64}" presName="textNode" presStyleLbl="node1" presStyleIdx="2" presStyleCnt="5" custScaleX="53509" custLinFactX="-15023" custLinFactNeighborX="-100000" custLinFactNeighborY="4546">
        <dgm:presLayoutVars>
          <dgm:bulletEnabled val="1"/>
        </dgm:presLayoutVars>
      </dgm:prSet>
      <dgm:spPr/>
    </dgm:pt>
    <dgm:pt modelId="{D245375E-360A-42EF-B199-43084BFDD621}" type="pres">
      <dgm:prSet presAssocID="{3DC46222-EDEC-466B-8E9C-D4E0F2CDC7C9}" presName="sibTrans" presStyleCnt="0"/>
      <dgm:spPr/>
    </dgm:pt>
    <dgm:pt modelId="{AA6F15E0-4C99-457C-97C2-A8C59421FE96}" type="pres">
      <dgm:prSet presAssocID="{CDEE8A88-555B-417E-B3AE-069443B4F66E}" presName="textNode" presStyleLbl="node1" presStyleIdx="3" presStyleCnt="5" custScaleX="54822" custLinFactX="-14456" custLinFactNeighborX="-100000" custLinFactNeighborY="4546">
        <dgm:presLayoutVars>
          <dgm:bulletEnabled val="1"/>
        </dgm:presLayoutVars>
      </dgm:prSet>
      <dgm:spPr/>
    </dgm:pt>
    <dgm:pt modelId="{FE4EA5DB-02DE-4D43-9AD7-42B3958F1454}" type="pres">
      <dgm:prSet presAssocID="{43370860-8D72-49AA-B289-02196FA061E8}" presName="sibTrans" presStyleCnt="0"/>
      <dgm:spPr/>
    </dgm:pt>
    <dgm:pt modelId="{62954BC3-FC0E-48C8-AD7D-F61819BACBDD}" type="pres">
      <dgm:prSet presAssocID="{216117D1-AF1E-4018-91E4-FA42F962DCF4}" presName="textNode" presStyleLbl="node1" presStyleIdx="4" presStyleCnt="5" custScaleX="51126" custLinFactX="-11717" custLinFactNeighborX="-100000" custLinFactNeighborY="4546">
        <dgm:presLayoutVars>
          <dgm:bulletEnabled val="1"/>
        </dgm:presLayoutVars>
      </dgm:prSet>
      <dgm:spPr/>
    </dgm:pt>
  </dgm:ptLst>
  <dgm:cxnLst>
    <dgm:cxn modelId="{F8203730-F8CD-4B57-BE60-A32615C4EAEA}" type="presOf" srcId="{17D22D9D-AE82-4639-A223-A80B624BCF03}" destId="{BBA6E62E-D6A0-4429-B84E-46E6597599D4}" srcOrd="0" destOrd="0" presId="urn:microsoft.com/office/officeart/2005/8/layout/hProcess9"/>
    <dgm:cxn modelId="{2B475532-18ED-4806-A296-27E6905B5D27}" type="presOf" srcId="{0B0373BF-8C45-4D9B-9BAE-71BC21CF54A9}" destId="{697E9398-D595-4370-BA7B-2DF4E66525DC}" srcOrd="0" destOrd="0" presId="urn:microsoft.com/office/officeart/2005/8/layout/hProcess9"/>
    <dgm:cxn modelId="{EB659E35-949E-4690-B200-857CB9EF7C75}" srcId="{EE1D8DB1-8F10-4C3A-9A5B-8156C19A8B64}" destId="{98EF9104-C58D-46FF-AC20-9A8C30B8C729}" srcOrd="0" destOrd="0" parTransId="{91B1B375-7F13-4F93-8500-F2775E20FB50}" sibTransId="{FC7AA7E5-11F4-4E69-B8A6-B988AE2EEB52}"/>
    <dgm:cxn modelId="{69B56737-839F-4096-B019-E03399E120AB}" srcId="{17D22D9D-AE82-4639-A223-A80B624BCF03}" destId="{550DFEF7-F70E-4113-8986-5B523D838FA5}" srcOrd="1" destOrd="0" parTransId="{70FC3FC2-47AA-46A6-B3F1-5DC610539B11}" sibTransId="{39D90E92-FAD8-4EDF-AB0F-29D9A9A621D9}"/>
    <dgm:cxn modelId="{4767E23C-66F3-4DEA-8A59-02F5C9A7810F}" type="presOf" srcId="{52968DE9-35EE-42FC-B8F5-3364E732B0D7}" destId="{72EB5243-1D94-4E68-91CA-60F9F3274626}" srcOrd="0" destOrd="1" presId="urn:microsoft.com/office/officeart/2005/8/layout/hProcess9"/>
    <dgm:cxn modelId="{0D908A60-F9B8-4C72-B806-38CEACEA2E9A}" type="presOf" srcId="{46D711B4-4F88-43E1-9F63-8B5F4C2E9721}" destId="{AA6F15E0-4C99-457C-97C2-A8C59421FE96}" srcOrd="0" destOrd="1" presId="urn:microsoft.com/office/officeart/2005/8/layout/hProcess9"/>
    <dgm:cxn modelId="{6905574B-8D9D-4704-A669-08CF2EF0557F}" type="presOf" srcId="{B47E4523-1354-4F4A-9135-AB6355B1F0BE}" destId="{62954BC3-FC0E-48C8-AD7D-F61819BACBDD}" srcOrd="0" destOrd="1" presId="urn:microsoft.com/office/officeart/2005/8/layout/hProcess9"/>
    <dgm:cxn modelId="{DFDF5B6D-C367-4DAF-8F8F-B5A23E7855A3}" srcId="{17D22D9D-AE82-4639-A223-A80B624BCF03}" destId="{CDEE8A88-555B-417E-B3AE-069443B4F66E}" srcOrd="3" destOrd="0" parTransId="{0CC3F510-C771-427F-911B-142CF3B22544}" sibTransId="{43370860-8D72-49AA-B289-02196FA061E8}"/>
    <dgm:cxn modelId="{BFEFDE72-C00E-4F02-8144-E9E018FF6D64}" srcId="{17D22D9D-AE82-4639-A223-A80B624BCF03}" destId="{EE1D8DB1-8F10-4C3A-9A5B-8156C19A8B64}" srcOrd="2" destOrd="0" parTransId="{EE559815-FBE0-41DE-A309-C2E765298A4A}" sibTransId="{3DC46222-EDEC-466B-8E9C-D4E0F2CDC7C9}"/>
    <dgm:cxn modelId="{51242379-DAFC-47D3-9E4F-1A978ECD74EB}" type="presOf" srcId="{1DE81C80-2E86-4C6A-892D-F5FAF7C7C686}" destId="{697E9398-D595-4370-BA7B-2DF4E66525DC}" srcOrd="0" destOrd="1" presId="urn:microsoft.com/office/officeart/2005/8/layout/hProcess9"/>
    <dgm:cxn modelId="{7F9E7B95-B7F4-450C-A6FC-C530178DED17}" srcId="{17D22D9D-AE82-4639-A223-A80B624BCF03}" destId="{216117D1-AF1E-4018-91E4-FA42F962DCF4}" srcOrd="4" destOrd="0" parTransId="{FB3DEEA9-0798-4F03-BCF2-1F7F29B1DF72}" sibTransId="{1312EBB9-BA71-4FC2-808B-4EE9483A6D9F}"/>
    <dgm:cxn modelId="{F4F0B79A-AAF6-46C7-8D78-B857A4E55C45}" type="presOf" srcId="{550DFEF7-F70E-4113-8986-5B523D838FA5}" destId="{72EB5243-1D94-4E68-91CA-60F9F3274626}" srcOrd="0" destOrd="0" presId="urn:microsoft.com/office/officeart/2005/8/layout/hProcess9"/>
    <dgm:cxn modelId="{AA8F32AD-2257-4F6C-BE6A-085A3D2EDF7E}" srcId="{CDEE8A88-555B-417E-B3AE-069443B4F66E}" destId="{46D711B4-4F88-43E1-9F63-8B5F4C2E9721}" srcOrd="0" destOrd="0" parTransId="{6A3CD762-DE83-444E-8FD0-4402C3233B10}" sibTransId="{0BAEB2DE-CF88-45E9-BCE2-6DF01AC5062B}"/>
    <dgm:cxn modelId="{4265A5C0-8E17-4033-93BB-E8E7436B486C}" srcId="{216117D1-AF1E-4018-91E4-FA42F962DCF4}" destId="{B47E4523-1354-4F4A-9135-AB6355B1F0BE}" srcOrd="0" destOrd="0" parTransId="{F390C45B-9C81-4C9D-8157-304AC0A06BB8}" sibTransId="{74366AA3-EAB0-4C71-8DD8-F9AAB62F8229}"/>
    <dgm:cxn modelId="{9DE731C2-068C-4331-BEDF-E59A83018337}" type="presOf" srcId="{216117D1-AF1E-4018-91E4-FA42F962DCF4}" destId="{62954BC3-FC0E-48C8-AD7D-F61819BACBDD}" srcOrd="0" destOrd="0" presId="urn:microsoft.com/office/officeart/2005/8/layout/hProcess9"/>
    <dgm:cxn modelId="{F174E1CC-05BE-4BAB-B647-E3F55CE96573}" type="presOf" srcId="{EE1D8DB1-8F10-4C3A-9A5B-8156C19A8B64}" destId="{905AD782-F610-4049-94A0-B4C7718EA776}" srcOrd="0" destOrd="0" presId="urn:microsoft.com/office/officeart/2005/8/layout/hProcess9"/>
    <dgm:cxn modelId="{5CF61AD2-7177-4722-83F5-889A2E3C28C9}" srcId="{0B0373BF-8C45-4D9B-9BAE-71BC21CF54A9}" destId="{1DE81C80-2E86-4C6A-892D-F5FAF7C7C686}" srcOrd="0" destOrd="0" parTransId="{79489EC2-DBB7-481E-BE2B-90DE61A69A87}" sibTransId="{86458FA3-AFD9-48E8-A75F-00D9AFB44A4B}"/>
    <dgm:cxn modelId="{C61565E2-2C7B-44F6-91EE-388648901B1A}" type="presOf" srcId="{CDEE8A88-555B-417E-B3AE-069443B4F66E}" destId="{AA6F15E0-4C99-457C-97C2-A8C59421FE96}" srcOrd="0" destOrd="0" presId="urn:microsoft.com/office/officeart/2005/8/layout/hProcess9"/>
    <dgm:cxn modelId="{DE0689ED-DAA5-492C-B3C3-78C9377171D2}" srcId="{550DFEF7-F70E-4113-8986-5B523D838FA5}" destId="{52968DE9-35EE-42FC-B8F5-3364E732B0D7}" srcOrd="0" destOrd="0" parTransId="{97D49C4C-7A3C-40ED-8ADA-EFDEA9DC8D31}" sibTransId="{9797C1E5-D4E7-43F3-9E79-E9FB4A95ECF7}"/>
    <dgm:cxn modelId="{EAD81AFF-B7D1-4365-8DAF-CD3A956EEC2E}" type="presOf" srcId="{98EF9104-C58D-46FF-AC20-9A8C30B8C729}" destId="{905AD782-F610-4049-94A0-B4C7718EA776}" srcOrd="0" destOrd="1" presId="urn:microsoft.com/office/officeart/2005/8/layout/hProcess9"/>
    <dgm:cxn modelId="{AA43C5FF-48E8-4103-8A1F-36774483B0A9}" srcId="{17D22D9D-AE82-4639-A223-A80B624BCF03}" destId="{0B0373BF-8C45-4D9B-9BAE-71BC21CF54A9}" srcOrd="0" destOrd="0" parTransId="{B3579CFA-0746-490E-8691-7CA27DE9BC0C}" sibTransId="{450FF0A1-9EBF-465B-A73E-0AEA7A8B6A64}"/>
    <dgm:cxn modelId="{131CDD47-49DA-4AFB-91EE-264C97C12F9D}" type="presParOf" srcId="{BBA6E62E-D6A0-4429-B84E-46E6597599D4}" destId="{52F8095B-A7C7-4B78-B0B8-015661107B6F}" srcOrd="0" destOrd="0" presId="urn:microsoft.com/office/officeart/2005/8/layout/hProcess9"/>
    <dgm:cxn modelId="{5B081C42-D95A-4CCB-ADA0-ECDC906F80D3}" type="presParOf" srcId="{BBA6E62E-D6A0-4429-B84E-46E6597599D4}" destId="{4A9F140F-5D37-454D-830F-8D0AE9DA7D3E}" srcOrd="1" destOrd="0" presId="urn:microsoft.com/office/officeart/2005/8/layout/hProcess9"/>
    <dgm:cxn modelId="{9F2C6554-83D5-4EDD-966B-0AC4A51B8B47}" type="presParOf" srcId="{4A9F140F-5D37-454D-830F-8D0AE9DA7D3E}" destId="{697E9398-D595-4370-BA7B-2DF4E66525DC}" srcOrd="0" destOrd="0" presId="urn:microsoft.com/office/officeart/2005/8/layout/hProcess9"/>
    <dgm:cxn modelId="{C5290B74-4476-46C9-B244-D11A95F4BEB5}" type="presParOf" srcId="{4A9F140F-5D37-454D-830F-8D0AE9DA7D3E}" destId="{14877732-49C6-45C5-B903-17AFD8AE74DC}" srcOrd="1" destOrd="0" presId="urn:microsoft.com/office/officeart/2005/8/layout/hProcess9"/>
    <dgm:cxn modelId="{2385C439-B316-488C-8B03-D0B806BDC9B5}" type="presParOf" srcId="{4A9F140F-5D37-454D-830F-8D0AE9DA7D3E}" destId="{72EB5243-1D94-4E68-91CA-60F9F3274626}" srcOrd="2" destOrd="0" presId="urn:microsoft.com/office/officeart/2005/8/layout/hProcess9"/>
    <dgm:cxn modelId="{D15BE518-EC62-42DB-B255-E20CA7D32771}" type="presParOf" srcId="{4A9F140F-5D37-454D-830F-8D0AE9DA7D3E}" destId="{698F10FE-4DA7-4D45-9CE7-8D09DD45EECC}" srcOrd="3" destOrd="0" presId="urn:microsoft.com/office/officeart/2005/8/layout/hProcess9"/>
    <dgm:cxn modelId="{E0123E7B-1203-4D57-B63C-49A527B282B2}" type="presParOf" srcId="{4A9F140F-5D37-454D-830F-8D0AE9DA7D3E}" destId="{905AD782-F610-4049-94A0-B4C7718EA776}" srcOrd="4" destOrd="0" presId="urn:microsoft.com/office/officeart/2005/8/layout/hProcess9"/>
    <dgm:cxn modelId="{F30719DA-94A0-4F04-82BB-F0FCD347903A}" type="presParOf" srcId="{4A9F140F-5D37-454D-830F-8D0AE9DA7D3E}" destId="{D245375E-360A-42EF-B199-43084BFDD621}" srcOrd="5" destOrd="0" presId="urn:microsoft.com/office/officeart/2005/8/layout/hProcess9"/>
    <dgm:cxn modelId="{D2263B49-E1A7-48EB-9A83-C3DDEB9A0CE5}" type="presParOf" srcId="{4A9F140F-5D37-454D-830F-8D0AE9DA7D3E}" destId="{AA6F15E0-4C99-457C-97C2-A8C59421FE96}" srcOrd="6" destOrd="0" presId="urn:microsoft.com/office/officeart/2005/8/layout/hProcess9"/>
    <dgm:cxn modelId="{BE5321AE-5A27-47DE-ACB1-F424F07D20B2}" type="presParOf" srcId="{4A9F140F-5D37-454D-830F-8D0AE9DA7D3E}" destId="{FE4EA5DB-02DE-4D43-9AD7-42B3958F1454}" srcOrd="7" destOrd="0" presId="urn:microsoft.com/office/officeart/2005/8/layout/hProcess9"/>
    <dgm:cxn modelId="{CE6F9A1B-C417-4313-9F08-0F089830EB6C}" type="presParOf" srcId="{4A9F140F-5D37-454D-830F-8D0AE9DA7D3E}" destId="{62954BC3-FC0E-48C8-AD7D-F61819BACBDD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33AD5-9C17-4E54-A593-F7B649ECC26D}">
      <dsp:nvSpPr>
        <dsp:cNvPr id="0" name=""/>
        <dsp:cNvSpPr/>
      </dsp:nvSpPr>
      <dsp:spPr>
        <a:xfrm>
          <a:off x="0" y="461960"/>
          <a:ext cx="1085889" cy="653918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1988</a:t>
          </a:r>
        </a:p>
      </dsp:txBody>
      <dsp:txXfrm>
        <a:off x="19153" y="481113"/>
        <a:ext cx="1047583" cy="615612"/>
      </dsp:txXfrm>
    </dsp:sp>
    <dsp:sp modelId="{A6836ABF-223F-4A49-9349-BCEC02842DD7}">
      <dsp:nvSpPr>
        <dsp:cNvPr id="0" name=""/>
        <dsp:cNvSpPr/>
      </dsp:nvSpPr>
      <dsp:spPr>
        <a:xfrm rot="21590146">
          <a:off x="1337070" y="675010"/>
          <a:ext cx="2391719" cy="21641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>
        <a:off x="1337070" y="718385"/>
        <a:ext cx="2326796" cy="129847"/>
      </dsp:txXfrm>
    </dsp:sp>
    <dsp:sp modelId="{C08A54BA-5952-4395-B48A-9497778E4BC4}">
      <dsp:nvSpPr>
        <dsp:cNvPr id="0" name=""/>
        <dsp:cNvSpPr/>
      </dsp:nvSpPr>
      <dsp:spPr>
        <a:xfrm>
          <a:off x="3895678" y="395276"/>
          <a:ext cx="2036525" cy="762228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Prof. Roberto de Lima Sampaio</a:t>
          </a:r>
        </a:p>
      </dsp:txBody>
      <dsp:txXfrm>
        <a:off x="3918003" y="417601"/>
        <a:ext cx="1991875" cy="717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8095B-A7C7-4B78-B0B8-015661107B6F}">
      <dsp:nvSpPr>
        <dsp:cNvPr id="0" name=""/>
        <dsp:cNvSpPr/>
      </dsp:nvSpPr>
      <dsp:spPr>
        <a:xfrm>
          <a:off x="2" y="0"/>
          <a:ext cx="8532943" cy="1584175"/>
        </a:xfrm>
        <a:prstGeom prst="rightArrow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E9398-D595-4370-BA7B-2DF4E66525DC}">
      <dsp:nvSpPr>
        <dsp:cNvPr id="0" name=""/>
        <dsp:cNvSpPr/>
      </dsp:nvSpPr>
      <dsp:spPr>
        <a:xfrm>
          <a:off x="210610" y="504059"/>
          <a:ext cx="1281938" cy="63367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Tutor Roberto Sampaio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 dirty="0"/>
            <a:t>1988 a 1996</a:t>
          </a:r>
        </a:p>
      </dsp:txBody>
      <dsp:txXfrm>
        <a:off x="241543" y="534992"/>
        <a:ext cx="1220072" cy="571804"/>
      </dsp:txXfrm>
    </dsp:sp>
    <dsp:sp modelId="{72EB5243-1D94-4E68-91CA-60F9F3274626}">
      <dsp:nvSpPr>
        <dsp:cNvPr id="0" name=""/>
        <dsp:cNvSpPr/>
      </dsp:nvSpPr>
      <dsp:spPr>
        <a:xfrm>
          <a:off x="1601270" y="504059"/>
          <a:ext cx="1138354" cy="63367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Tutor </a:t>
          </a:r>
          <a:r>
            <a:rPr lang="pt-BR" sz="1100" kern="1200" dirty="0" err="1"/>
            <a:t>Belmino</a:t>
          </a:r>
          <a:r>
            <a:rPr lang="pt-BR" sz="1100" kern="1200" dirty="0"/>
            <a:t> Romero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 dirty="0"/>
            <a:t>1996 a 2001</a:t>
          </a:r>
        </a:p>
      </dsp:txBody>
      <dsp:txXfrm>
        <a:off x="1632203" y="534992"/>
        <a:ext cx="1076488" cy="571804"/>
      </dsp:txXfrm>
    </dsp:sp>
    <dsp:sp modelId="{905AD782-F610-4049-94A0-B4C7718EA776}">
      <dsp:nvSpPr>
        <dsp:cNvPr id="0" name=""/>
        <dsp:cNvSpPr/>
      </dsp:nvSpPr>
      <dsp:spPr>
        <a:xfrm>
          <a:off x="2895474" y="504059"/>
          <a:ext cx="1369768" cy="63367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Tutor Sandro Thomaz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 dirty="0"/>
            <a:t>2001 a 2012</a:t>
          </a:r>
        </a:p>
      </dsp:txBody>
      <dsp:txXfrm>
        <a:off x="2926407" y="534992"/>
        <a:ext cx="1307902" cy="571804"/>
      </dsp:txXfrm>
    </dsp:sp>
    <dsp:sp modelId="{AA6F15E0-4C99-457C-97C2-A8C59421FE96}">
      <dsp:nvSpPr>
        <dsp:cNvPr id="0" name=""/>
        <dsp:cNvSpPr/>
      </dsp:nvSpPr>
      <dsp:spPr>
        <a:xfrm>
          <a:off x="4435375" y="504059"/>
          <a:ext cx="1403379" cy="63367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Tutora </a:t>
          </a:r>
          <a:r>
            <a:rPr lang="pt-BR" sz="1100" kern="1200" dirty="0" err="1"/>
            <a:t>Wladiana</a:t>
          </a:r>
          <a:r>
            <a:rPr lang="pt-BR" sz="1100" kern="1200" dirty="0"/>
            <a:t> Matos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 dirty="0"/>
            <a:t>2012 a 2016</a:t>
          </a:r>
        </a:p>
      </dsp:txBody>
      <dsp:txXfrm>
        <a:off x="4466308" y="534992"/>
        <a:ext cx="1341513" cy="571804"/>
      </dsp:txXfrm>
    </dsp:sp>
    <dsp:sp modelId="{62954BC3-FC0E-48C8-AD7D-F61819BACBDD}">
      <dsp:nvSpPr>
        <dsp:cNvPr id="0" name=""/>
        <dsp:cNvSpPr/>
      </dsp:nvSpPr>
      <dsp:spPr>
        <a:xfrm>
          <a:off x="6064488" y="504059"/>
          <a:ext cx="1308766" cy="63367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Tutora Maria das Graças Gomes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 dirty="0"/>
            <a:t>2016 - atual</a:t>
          </a:r>
        </a:p>
      </dsp:txBody>
      <dsp:txXfrm>
        <a:off x="6095421" y="534992"/>
        <a:ext cx="1246900" cy="571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F73C0-4313-4C1C-B497-C23467F38B05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84A5B-59F5-4811-A9E9-2CC2995E3E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60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84A5B-59F5-4811-A9E9-2CC2995E3EC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45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84A5B-59F5-4811-A9E9-2CC2995E3EC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58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84A5B-59F5-4811-A9E9-2CC2995E3EC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87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E0AC-303D-4BE5-8441-1871313C14AC}" type="datetime1">
              <a:rPr lang="pt-BR" smtClean="0"/>
              <a:t>08/03/2019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9329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E0AC-303D-4BE5-8441-1871313C14AC}" type="datetime1">
              <a:rPr lang="pt-BR" smtClean="0"/>
              <a:t>08/03/2019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0610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E0AC-303D-4BE5-8441-1871313C14AC}" type="datetime1">
              <a:rPr lang="pt-BR" smtClean="0"/>
              <a:t>08/03/2019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5709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E0AC-303D-4BE5-8441-1871313C14AC}" type="datetime1">
              <a:rPr lang="pt-BR" smtClean="0"/>
              <a:t>08/03/2019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98463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E0AC-303D-4BE5-8441-1871313C14AC}" type="datetime1">
              <a:rPr lang="pt-BR" smtClean="0"/>
              <a:t>08/03/2019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163047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E0AC-303D-4BE5-8441-1871313C14AC}" type="datetime1">
              <a:rPr lang="pt-BR" smtClean="0"/>
              <a:t>08/03/2019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94940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E0AC-303D-4BE5-8441-1871313C14AC}" type="datetime1">
              <a:rPr lang="pt-BR" smtClean="0"/>
              <a:t>08/03/2019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29202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E0AC-303D-4BE5-8441-1871313C14AC}" type="datetime1">
              <a:rPr lang="pt-BR" smtClean="0"/>
              <a:t>08/03/2019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3383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E0AC-303D-4BE5-8441-1871313C14AC}" type="datetime1">
              <a:rPr lang="pt-BR" smtClean="0"/>
              <a:t>08/03/2019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97356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8CF8-3D80-4AD9-8BBB-AC595E76B4D2}" type="datetime1">
              <a:rPr lang="pt-BR" smtClean="0"/>
              <a:t>08/03/2019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34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1A9F-A743-4F34-83CC-697660086E2C}" type="datetime1">
              <a:rPr lang="pt-BR" smtClean="0"/>
              <a:t>08/03/2019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04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2928-172C-4BCC-A9C6-FF4B85E24C15}" type="datetime1">
              <a:rPr lang="pt-BR" smtClean="0"/>
              <a:t>08/03/2019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9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E0AC-303D-4BE5-8441-1871313C14AC}" type="datetime1">
              <a:rPr lang="pt-BR" smtClean="0"/>
              <a:t>08/03/2019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0256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F9B4-CC11-4791-B40B-F5253730B7B9}" type="datetime1">
              <a:rPr lang="pt-BR" smtClean="0"/>
              <a:t>08/03/2019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04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D66B-619A-4487-9E9A-8EBFD50DFEC9}" type="datetime1">
              <a:rPr lang="pt-BR" smtClean="0"/>
              <a:t>08/03/2019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01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C0BF-42FA-4C49-B626-9D3131FAA504}" type="datetime1">
              <a:rPr lang="pt-BR" smtClean="0"/>
              <a:t>08/03/2019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99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118"/>
            <a:ext cx="1767506" cy="5139822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E0AC-303D-4BE5-8441-1871313C14AC}" type="datetime1">
              <a:rPr lang="pt-BR" smtClean="0"/>
              <a:t>08/03/2019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74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  <p:sldLayoutId id="2147484116" r:id="rId14"/>
    <p:sldLayoutId id="2147484117" r:id="rId15"/>
    <p:sldLayoutId id="2147484118" r:id="rId1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4.jpg" /><Relationship Id="rId4" Type="http://schemas.openxmlformats.org/officeDocument/2006/relationships/image" Target="../media/image23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1.jpeg" /><Relationship Id="rId4" Type="http://schemas.openxmlformats.org/officeDocument/2006/relationships/image" Target="../media/image30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2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8.jpg" /><Relationship Id="rId4" Type="http://schemas.openxmlformats.org/officeDocument/2006/relationships/image" Target="../media/image47.jpe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 /><Relationship Id="rId13" Type="http://schemas.openxmlformats.org/officeDocument/2006/relationships/diagramLayout" Target="../diagrams/layout2.xml" /><Relationship Id="rId3" Type="http://schemas.openxmlformats.org/officeDocument/2006/relationships/image" Target="../media/image5.png" /><Relationship Id="rId7" Type="http://schemas.openxmlformats.org/officeDocument/2006/relationships/diagramData" Target="../diagrams/data1.xml" /><Relationship Id="rId12" Type="http://schemas.openxmlformats.org/officeDocument/2006/relationships/diagramData" Target="../diagrams/data2.xml" /><Relationship Id="rId2" Type="http://schemas.openxmlformats.org/officeDocument/2006/relationships/image" Target="../media/image4.png" /><Relationship Id="rId16" Type="http://schemas.microsoft.com/office/2007/relationships/diagramDrawing" Target="../diagrams/drawing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11" Type="http://schemas.microsoft.com/office/2007/relationships/diagramDrawing" Target="../diagrams/drawing1.xml" /><Relationship Id="rId5" Type="http://schemas.openxmlformats.org/officeDocument/2006/relationships/image" Target="../media/image7.png" /><Relationship Id="rId15" Type="http://schemas.openxmlformats.org/officeDocument/2006/relationships/diagramColors" Target="../diagrams/colors2.xml" /><Relationship Id="rId10" Type="http://schemas.openxmlformats.org/officeDocument/2006/relationships/diagramColors" Target="../diagrams/colors1.xml" /><Relationship Id="rId4" Type="http://schemas.openxmlformats.org/officeDocument/2006/relationships/image" Target="../media/image6.png" /><Relationship Id="rId9" Type="http://schemas.openxmlformats.org/officeDocument/2006/relationships/diagramQuickStyle" Target="../diagrams/quickStyle1.xml" /><Relationship Id="rId14" Type="http://schemas.openxmlformats.org/officeDocument/2006/relationships/diagramQuickStyle" Target="../diagrams/quickStyle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 /><Relationship Id="rId7" Type="http://schemas.openxmlformats.org/officeDocument/2006/relationships/image" Target="../media/image53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2.jpeg" /><Relationship Id="rId5" Type="http://schemas.openxmlformats.org/officeDocument/2006/relationships/image" Target="../media/image51.jpg" /><Relationship Id="rId4" Type="http://schemas.openxmlformats.org/officeDocument/2006/relationships/image" Target="../media/image50.jpg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ocuments\Hugo\Pet\logo_petquimica_no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678" y="461270"/>
            <a:ext cx="1840322" cy="107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ufc.br/images/_images/a_universidade/identidade_visual/brasao/brasao3_horizontal_cor_300dp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00"/>
          <a:stretch/>
        </p:blipFill>
        <p:spPr bwMode="auto">
          <a:xfrm>
            <a:off x="864235" y="586204"/>
            <a:ext cx="928631" cy="10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828222" y="615683"/>
            <a:ext cx="5768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b="1" dirty="0">
                <a:cs typeface="Arial" panose="020B0604020202020204" pitchFamily="34" charset="0"/>
              </a:rPr>
              <a:t>Universidade Federal do Ceará</a:t>
            </a:r>
          </a:p>
          <a:p>
            <a:pPr algn="ctr">
              <a:lnSpc>
                <a:spcPct val="90000"/>
              </a:lnSpc>
            </a:pPr>
            <a:r>
              <a:rPr lang="pt-BR" sz="1600" b="1" dirty="0">
                <a:cs typeface="Arial" panose="020B0604020202020204" pitchFamily="34" charset="0"/>
              </a:rPr>
              <a:t>Centro de Ciências </a:t>
            </a:r>
          </a:p>
          <a:p>
            <a:pPr algn="ctr">
              <a:lnSpc>
                <a:spcPct val="90000"/>
              </a:lnSpc>
            </a:pPr>
            <a:r>
              <a:rPr lang="pt-BR" sz="1600" b="1" dirty="0">
                <a:cs typeface="Arial" panose="020B0604020202020204" pitchFamily="34" charset="0"/>
              </a:rPr>
              <a:t>Departamento de Química Analítica e Físico Química (DQAFQ)</a:t>
            </a:r>
          </a:p>
          <a:p>
            <a:pPr algn="ctr">
              <a:lnSpc>
                <a:spcPct val="90000"/>
              </a:lnSpc>
            </a:pPr>
            <a:endParaRPr lang="pt-BR" sz="1600" b="1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06581" y="2334499"/>
            <a:ext cx="5904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/>
              <a:t>PROGRAMA DE EDUCAÇÃO TUTORIAL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94" y="2841641"/>
            <a:ext cx="2855370" cy="137612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580112" y="4743658"/>
            <a:ext cx="364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Fortaleza, Fevereiro de 2019</a:t>
            </a:r>
          </a:p>
        </p:txBody>
      </p:sp>
    </p:spTree>
    <p:extLst>
      <p:ext uri="{BB962C8B-B14F-4D97-AF65-F5344CB8AC3E}">
        <p14:creationId xmlns:p14="http://schemas.microsoft.com/office/powerpoint/2010/main" val="339846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Atividades do PET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7901" y="1232782"/>
            <a:ext cx="7644774" cy="3301827"/>
          </a:xfrm>
        </p:spPr>
        <p:txBody>
          <a:bodyPr>
            <a:normAutofit/>
          </a:bodyPr>
          <a:lstStyle/>
          <a:p>
            <a:pPr algn="just"/>
            <a:r>
              <a:rPr lang="pt-BR" sz="1600" dirty="0"/>
              <a:t>Semana </a:t>
            </a:r>
            <a:r>
              <a:rPr lang="pt-BR" sz="1600" dirty="0" err="1"/>
              <a:t>Pré-Reação</a:t>
            </a:r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259631" y="1945470"/>
            <a:ext cx="2859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São realizadas palestras de orientação e conhecimento, bem como os principais assuntos pertinentes à vida acadêmica.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83846"/>
            <a:ext cx="2859116" cy="1083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http://www.petquimica.ufc.br/wp-content/gallery/iii-semana-pre-reacao-2017-1/IMG-20170317-WA00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t="34119" r="10962" b="248"/>
          <a:stretch/>
        </p:blipFill>
        <p:spPr bwMode="auto">
          <a:xfrm>
            <a:off x="4803776" y="1100442"/>
            <a:ext cx="3944687" cy="21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4" b="-6041"/>
          <a:stretch/>
        </p:blipFill>
        <p:spPr>
          <a:xfrm>
            <a:off x="5220071" y="3329144"/>
            <a:ext cx="3382603" cy="18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2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Atividades do PET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3517" y="1348759"/>
            <a:ext cx="7886700" cy="502911"/>
          </a:xfrm>
        </p:spPr>
        <p:txBody>
          <a:bodyPr>
            <a:normAutofit/>
          </a:bodyPr>
          <a:lstStyle/>
          <a:p>
            <a:pPr algn="just"/>
            <a:r>
              <a:rPr lang="pt-BR" sz="1600" dirty="0"/>
              <a:t>Ciclo de seminários e oficinas: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11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34048" y="1691597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Tais atividades visam montar uma ponte de transferência de conhecimentos entre a graduação e o PET Química.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937920"/>
            <a:ext cx="1872208" cy="22134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72104"/>
            <a:ext cx="1921222" cy="227139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00" y="2866107"/>
            <a:ext cx="1916427" cy="226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1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do PET Química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12</a:t>
            </a:fld>
            <a:endParaRPr lang="pt-BR"/>
          </a:p>
        </p:txBody>
      </p:sp>
      <p:pic>
        <p:nvPicPr>
          <p:cNvPr id="5" name="Imagem 4" descr="https://lh4.googleusercontent.com/GVNGzJXg47XTxEaNDrrygXpe3k6aIanIlzvT1yUWc1z3wsaBYc8oAPKmvtWT5_0Ydm78sbH-iKDRHlmRerhTAnTiO3B11bejDdkc4vJzEGdj79Vx2U3uYdQPvsXGP2AH9ms3QCSB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5" b="30471"/>
          <a:stretch/>
        </p:blipFill>
        <p:spPr bwMode="auto">
          <a:xfrm rot="21412466">
            <a:off x="3339690" y="1192300"/>
            <a:ext cx="2879725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4"/>
          <a:stretch/>
        </p:blipFill>
        <p:spPr>
          <a:xfrm>
            <a:off x="434009" y="2093645"/>
            <a:ext cx="2878795" cy="19633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12" y="1115322"/>
            <a:ext cx="2708920" cy="20316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84826"/>
            <a:ext cx="2276872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9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Atividades do PET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502911"/>
          </a:xfrm>
        </p:spPr>
        <p:txBody>
          <a:bodyPr>
            <a:normAutofit/>
          </a:bodyPr>
          <a:lstStyle/>
          <a:p>
            <a:pPr algn="just"/>
            <a:r>
              <a:rPr lang="pt-BR" sz="1600" dirty="0"/>
              <a:t>Aprendendo Ciência com a Pós-Graduação: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13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90289" y="2067694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São minicursos promovidos pelo PET química mas ministrado pelos alunos da pós-graduação, que visam  a transferência de conhecimentos obtidos na pesquisa de alunos de mestrado e doutorado para os alunos de graduação.</a:t>
            </a:r>
          </a:p>
        </p:txBody>
      </p:sp>
      <p:pic>
        <p:nvPicPr>
          <p:cNvPr id="1026" name="Picture 2" descr="Minicurso-Indústria-do-Vin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24" y="1131590"/>
            <a:ext cx="3236039" cy="242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content-gru2-1.xx.fbcdn.net/hphotos-xpf1/v/t1.0-9/12472756_887360724719606_1481096061840718428_n.jpg?oh=6731f0b4991722ee2d437bfd15137bc0&amp;oe=57E66E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4" y="3694530"/>
            <a:ext cx="3605281" cy="134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45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Atividades do PET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7853" y="1165126"/>
            <a:ext cx="7886700" cy="482451"/>
          </a:xfrm>
        </p:spPr>
        <p:txBody>
          <a:bodyPr>
            <a:normAutofit/>
          </a:bodyPr>
          <a:lstStyle/>
          <a:p>
            <a:pPr algn="just"/>
            <a:r>
              <a:rPr lang="pt-BR" sz="1600" dirty="0"/>
              <a:t>Revitaliza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14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37853" y="1417804"/>
            <a:ext cx="37993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Esse projeto visa a revitalização de laboratórios de escolas públicas que não são utilizados. </a:t>
            </a:r>
          </a:p>
          <a:p>
            <a:pPr algn="just"/>
            <a:r>
              <a:rPr lang="pt-BR" sz="1400" dirty="0"/>
              <a:t>No ano de 2018 ocorreu na escola </a:t>
            </a:r>
            <a:r>
              <a:rPr lang="pt-BR" sz="1400" dirty="0" err="1"/>
              <a:t>Escola</a:t>
            </a:r>
            <a:r>
              <a:rPr lang="pt-BR" sz="1400" dirty="0"/>
              <a:t> Estadual de Educação Profissional Professor Antônio Valmir da Silva, em Caucaia.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25786"/>
            <a:ext cx="4038600" cy="2667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29005"/>
            <a:ext cx="3393579" cy="19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46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Atividades do PET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7614"/>
            <a:ext cx="3782219" cy="315781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1800" dirty="0"/>
              <a:t>Projeto Visitas Técnicas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O projeto Visitas Técnicas visa interligar os alunos de graduação em química e o mercado de trabalho industrial, realizando visitas às grandes indústrias do estado do Ceará. Esse projeto possibilita aos alunos a realização de uma análise das condições e ofertas de trabalho e do mercado na área de química no estado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15</a:t>
            </a:fld>
            <a:endParaRPr lang="pt-BR"/>
          </a:p>
        </p:txBody>
      </p:sp>
      <p:sp>
        <p:nvSpPr>
          <p:cNvPr id="5" name="AutoShape 2" descr="blob:https://web.whatsapp.com/e9a0c137-6bad-4f12-97e9-346d063c4f9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blob:https://web.whatsapp.com/e9a0c137-6bad-4f12-97e9-346d063c4f9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80" y="1203598"/>
            <a:ext cx="4032448" cy="302433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939902"/>
            <a:ext cx="1333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51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Atividades do PET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482451"/>
          </a:xfrm>
        </p:spPr>
        <p:txBody>
          <a:bodyPr>
            <a:normAutofit/>
          </a:bodyPr>
          <a:lstStyle/>
          <a:p>
            <a:r>
              <a:rPr lang="pt-BR" sz="1600" dirty="0"/>
              <a:t>Feira das profissões </a:t>
            </a:r>
            <a:r>
              <a:rPr lang="pt-BR" sz="1600" dirty="0" err="1"/>
              <a:t>InterPET</a:t>
            </a:r>
            <a:r>
              <a:rPr lang="pt-BR" sz="1600" dirty="0"/>
              <a:t> e UFC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16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28650" y="1749652"/>
            <a:ext cx="3799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O PET colabora com a realização da feira das profissões que é realizada tanto pela universidade quanto pelo grupo </a:t>
            </a:r>
            <a:r>
              <a:rPr lang="pt-BR" dirty="0" err="1"/>
              <a:t>InterPET</a:t>
            </a:r>
            <a:r>
              <a:rPr lang="pt-BR" dirty="0"/>
              <a:t>, onde este leva o projeto as mais diversas escolas públicas do estado. </a:t>
            </a:r>
          </a:p>
        </p:txBody>
      </p:sp>
      <p:pic>
        <p:nvPicPr>
          <p:cNvPr id="9" name="Picture 2" descr="https://fbcdn-sphotos-g-a.akamaihd.net/hphotos-ak-ash4/1013024_637268516301390_88047096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72885"/>
            <a:ext cx="2062186" cy="2062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4" descr="https://fbcdn-sphotos-h-a.akamaihd.net/hphotos-ak-ash3/1010798_637267972968111_45224901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898" y="1268017"/>
            <a:ext cx="2235962" cy="223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81832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Atividades do PET Química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9582"/>
            <a:ext cx="8712968" cy="3816424"/>
          </a:xfrm>
        </p:spPr>
        <p:txBody>
          <a:bodyPr/>
          <a:lstStyle/>
          <a:p>
            <a:pPr algn="ctr"/>
            <a:r>
              <a:rPr lang="pt-BR" dirty="0"/>
              <a:t>Projeto Agir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17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34" y="1607205"/>
            <a:ext cx="3228356" cy="2211710"/>
          </a:xfrm>
          <a:prstGeom prst="rect">
            <a:avLst/>
          </a:prstGeom>
        </p:spPr>
      </p:pic>
      <p:sp>
        <p:nvSpPr>
          <p:cNvPr id="7" name="AutoShape 2" descr="blob:https://web.whatsapp.com/ac866fdc-8bb3-4a6e-8920-16ba849488b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67" y="2696700"/>
            <a:ext cx="2811119" cy="210833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551" y="2020250"/>
            <a:ext cx="2121583" cy="28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41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Atividades do PET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482451"/>
          </a:xfrm>
        </p:spPr>
        <p:txBody>
          <a:bodyPr>
            <a:normAutofit/>
          </a:bodyPr>
          <a:lstStyle/>
          <a:p>
            <a:r>
              <a:rPr lang="pt-BR" sz="1600" dirty="0"/>
              <a:t>Site – PET Química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18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1559" y="1819548"/>
            <a:ext cx="4784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Canal de comunicação direta do PET Química com a sociedade. O site é alimentado semanalmente, seguindo uma escala previamente determinada. Cabe ao </a:t>
            </a:r>
            <a:r>
              <a:rPr lang="pt-BR" dirty="0" err="1"/>
              <a:t>petiano</a:t>
            </a:r>
            <a:r>
              <a:rPr lang="pt-BR" dirty="0"/>
              <a:t> escolher o tema a ser divulgado.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8856"/>
          <a:stretch/>
        </p:blipFill>
        <p:spPr bwMode="auto">
          <a:xfrm>
            <a:off x="5905245" y="3373462"/>
            <a:ext cx="2738210" cy="17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r="34583" b="6638"/>
          <a:stretch/>
        </p:blipFill>
        <p:spPr bwMode="auto">
          <a:xfrm>
            <a:off x="5900334" y="1131590"/>
            <a:ext cx="2738210" cy="214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15616" y="4504847"/>
            <a:ext cx="36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http://www.petquimica.ufc.br/</a:t>
            </a:r>
          </a:p>
        </p:txBody>
      </p:sp>
    </p:spTree>
    <p:extLst>
      <p:ext uri="{BB962C8B-B14F-4D97-AF65-F5344CB8AC3E}">
        <p14:creationId xmlns:p14="http://schemas.microsoft.com/office/powerpoint/2010/main" val="1565772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Atividades do PET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482451"/>
          </a:xfrm>
        </p:spPr>
        <p:txBody>
          <a:bodyPr>
            <a:normAutofit/>
          </a:bodyPr>
          <a:lstStyle/>
          <a:p>
            <a:r>
              <a:rPr lang="pt-BR" sz="1600" dirty="0"/>
              <a:t>Grupo de estudos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19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15541" y="1782248"/>
            <a:ext cx="3926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Projeto que visa a melhora no desempenho dos alunos da graduação nas disciplinas com maior índice de reprovação.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t="13610" r="-897" b="33185"/>
          <a:stretch/>
        </p:blipFill>
        <p:spPr>
          <a:xfrm>
            <a:off x="4788024" y="1369219"/>
            <a:ext cx="2892146" cy="15387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71" y="3075806"/>
            <a:ext cx="1440160" cy="1920212"/>
          </a:xfrm>
          <a:prstGeom prst="rect">
            <a:avLst/>
          </a:prstGeom>
        </p:spPr>
      </p:pic>
      <p:pic>
        <p:nvPicPr>
          <p:cNvPr id="2050" name="Picture 2" descr="A imagem pode conter: uma ou mais pessoas, pessoas sentadas e Ã¡rea inter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35" y="3072434"/>
            <a:ext cx="2624037" cy="19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13" y="2817040"/>
            <a:ext cx="1712788" cy="22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8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www.quimica.ufc.br/sites/default/files/pictures/prof_gra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72" y="2229725"/>
            <a:ext cx="1325658" cy="17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009" y="2244396"/>
            <a:ext cx="1368152" cy="1736013"/>
          </a:xfrm>
          <a:prstGeom prst="rect">
            <a:avLst/>
          </a:prstGeom>
        </p:spPr>
      </p:pic>
      <p:pic>
        <p:nvPicPr>
          <p:cNvPr id="1032" name="Picture 8" descr="Resultado de imagem para professor sandro thom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39" y="2229725"/>
            <a:ext cx="1412652" cy="1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quimica.ufc.br/sites/default/files/pictures/prof_belmin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62" y="2244396"/>
            <a:ext cx="1167383" cy="15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41" y="2267199"/>
            <a:ext cx="1397327" cy="220741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0118" y="468082"/>
            <a:ext cx="6683765" cy="960668"/>
          </a:xfrm>
        </p:spPr>
        <p:txBody>
          <a:bodyPr/>
          <a:lstStyle/>
          <a:p>
            <a:pPr algn="ctr"/>
            <a:r>
              <a:rPr lang="pt-BR" b="1" dirty="0"/>
              <a:t>Histórico do PET Química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524910"/>
              </p:ext>
            </p:extLst>
          </p:nvPr>
        </p:nvGraphicFramePr>
        <p:xfrm>
          <a:off x="1605898" y="793500"/>
          <a:ext cx="5932204" cy="154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</a:t>
            </a:fld>
            <a:endParaRPr lang="pt-BR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0892584"/>
              </p:ext>
            </p:extLst>
          </p:nvPr>
        </p:nvGraphicFramePr>
        <p:xfrm>
          <a:off x="359532" y="3363838"/>
          <a:ext cx="85329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294636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do PET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981293"/>
            <a:ext cx="6686550" cy="2833217"/>
          </a:xfrm>
        </p:spPr>
        <p:txBody>
          <a:bodyPr/>
          <a:lstStyle/>
          <a:p>
            <a:r>
              <a:rPr lang="pt-BR" dirty="0"/>
              <a:t>No ano de 2018, comemoramos 30 anos do PET Química!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20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77892"/>
            <a:ext cx="2664296" cy="19982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24" y="2358931"/>
            <a:ext cx="2996952" cy="224771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86" y="1361088"/>
            <a:ext cx="2660915" cy="199568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85" y="3540659"/>
            <a:ext cx="1959664" cy="146974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38" y="3511942"/>
            <a:ext cx="2175410" cy="163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1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0116" y="467480"/>
            <a:ext cx="6683765" cy="960668"/>
          </a:xfrm>
        </p:spPr>
        <p:txBody>
          <a:bodyPr/>
          <a:lstStyle/>
          <a:p>
            <a:pPr algn="ctr"/>
            <a:r>
              <a:rPr lang="pt-BR" dirty="0"/>
              <a:t>Pesquisa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21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77531" y="1428750"/>
            <a:ext cx="3606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	O </a:t>
            </a:r>
            <a:r>
              <a:rPr lang="pt-BR" dirty="0" err="1"/>
              <a:t>petiano</a:t>
            </a:r>
            <a:r>
              <a:rPr lang="pt-BR" dirty="0"/>
              <a:t> pode dedicar 10h da sua carga horária semanal para trabalhar como voluntário em um laboratório de pesquisa. Depois de adquirir experiência, o </a:t>
            </a:r>
            <a:r>
              <a:rPr lang="pt-BR" dirty="0" err="1"/>
              <a:t>petiano</a:t>
            </a:r>
            <a:r>
              <a:rPr lang="pt-BR" dirty="0"/>
              <a:t> deve socializar seu trabalho com os outros membros do grupo a fim gerar uma troca de experiências.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44007" y="1427545"/>
            <a:ext cx="4104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Laboratórios: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Laboratório de Biotecnologia e Síntese Orgânica (LABS).</a:t>
            </a:r>
          </a:p>
          <a:p>
            <a:pPr marL="285750" indent="-285750">
              <a:buFontTx/>
              <a:buChar char="-"/>
            </a:pPr>
            <a:r>
              <a:rPr lang="pt-BR" dirty="0"/>
              <a:t>Laboratório de Processos </a:t>
            </a:r>
            <a:r>
              <a:rPr lang="pt-BR" dirty="0" err="1"/>
              <a:t>Oxidativo</a:t>
            </a:r>
            <a:r>
              <a:rPr lang="pt-BR" dirty="0"/>
              <a:t> Avançados(</a:t>
            </a:r>
            <a:r>
              <a:rPr lang="pt-BR" dirty="0" err="1"/>
              <a:t>LabPOA</a:t>
            </a:r>
            <a:r>
              <a:rPr lang="pt-BR" dirty="0"/>
              <a:t>).</a:t>
            </a:r>
          </a:p>
          <a:p>
            <a:pPr marL="285750" indent="-285750">
              <a:buFontTx/>
              <a:buChar char="-"/>
            </a:pPr>
            <a:r>
              <a:rPr lang="pt-BR" dirty="0"/>
              <a:t>Grupo de Química de Materiais Avançados (</a:t>
            </a:r>
            <a:r>
              <a:rPr lang="pt-BR" dirty="0" err="1"/>
              <a:t>GQMat</a:t>
            </a:r>
            <a:r>
              <a:rPr lang="pt-BR" dirty="0"/>
              <a:t>).</a:t>
            </a:r>
          </a:p>
          <a:p>
            <a:pPr marL="285750" indent="-285750">
              <a:buFontTx/>
              <a:buChar char="-"/>
            </a:pPr>
            <a:r>
              <a:rPr lang="pt-BR" dirty="0"/>
              <a:t>Laboratório de Análises de Traços (LAT).</a:t>
            </a:r>
          </a:p>
        </p:txBody>
      </p:sp>
    </p:spTree>
    <p:extLst>
      <p:ext uri="{BB962C8B-B14F-4D97-AF65-F5344CB8AC3E}">
        <p14:creationId xmlns:p14="http://schemas.microsoft.com/office/powerpoint/2010/main" val="3436495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1187624" y="1275606"/>
            <a:ext cx="7168938" cy="3096344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55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83518"/>
            <a:ext cx="6683765" cy="960668"/>
          </a:xfrm>
        </p:spPr>
        <p:txBody>
          <a:bodyPr/>
          <a:lstStyle/>
          <a:p>
            <a:pPr algn="ctr"/>
            <a:r>
              <a:rPr lang="pt-BR" dirty="0"/>
              <a:t>Composição do grupo PET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80551" y="4155926"/>
            <a:ext cx="2410589" cy="5760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Prof</a:t>
            </a:r>
            <a:r>
              <a:rPr lang="pt-BR" sz="1800" baseline="30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pt-BR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Dra. Maria das Graças Gomes  </a:t>
            </a:r>
          </a:p>
          <a:p>
            <a:pPr marL="0" indent="0" algn="just">
              <a:buNone/>
            </a:pP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448905" y="1286599"/>
            <a:ext cx="2232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Tutor (a):</a:t>
            </a:r>
          </a:p>
        </p:txBody>
      </p:sp>
      <p:pic>
        <p:nvPicPr>
          <p:cNvPr id="1028" name="Picture 4" descr="http://www.quimica.ufc.br/sites/default/files/pictures/prof_gra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51" y="1857671"/>
            <a:ext cx="1973249" cy="206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62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9894"/>
            <a:ext cx="7886700" cy="994172"/>
          </a:xfrm>
        </p:spPr>
        <p:txBody>
          <a:bodyPr/>
          <a:lstStyle/>
          <a:p>
            <a:pPr algn="ctr"/>
            <a:r>
              <a:rPr lang="pt-BR" dirty="0"/>
              <a:t>Composição do grupo PET Química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381118" y="3496150"/>
            <a:ext cx="24144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latin typeface="+mj-lt"/>
              </a:rPr>
              <a:t>Matheus dos Santos</a:t>
            </a:r>
          </a:p>
          <a:p>
            <a:pPr algn="ctr"/>
            <a:r>
              <a:rPr lang="pt-BR" b="1" dirty="0">
                <a:solidFill>
                  <a:srgbClr val="FF0000"/>
                </a:solidFill>
                <a:latin typeface="+mj-lt"/>
              </a:rPr>
              <a:t>5º</a:t>
            </a:r>
            <a:r>
              <a:rPr lang="pt-BR" dirty="0">
                <a:latin typeface="+mj-lt"/>
              </a:rPr>
              <a:t> semestre </a:t>
            </a:r>
          </a:p>
          <a:p>
            <a:pPr algn="ctr"/>
            <a:r>
              <a:rPr lang="pt-BR" dirty="0">
                <a:latin typeface="+mj-lt"/>
              </a:rPr>
              <a:t>2016.2 </a:t>
            </a:r>
          </a:p>
          <a:p>
            <a:endParaRPr lang="pt-BR" dirty="0"/>
          </a:p>
        </p:txBody>
      </p:sp>
      <p:pic>
        <p:nvPicPr>
          <p:cNvPr id="1026" name="Picture 2" descr="A imagem pode conter: 1 pessoa, close-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29101"/>
            <a:ext cx="2225368" cy="22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oto do perfil de Thiago Vasconcelos, A imagem pode conter: 1 pessoa, close-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13214"/>
            <a:ext cx="2016224" cy="22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508122" y="3531517"/>
            <a:ext cx="24320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latin typeface="+mj-lt"/>
              </a:rPr>
              <a:t>Thiago Vasconcelos</a:t>
            </a:r>
          </a:p>
          <a:p>
            <a:pPr algn="ctr"/>
            <a:r>
              <a:rPr lang="pt-BR" dirty="0">
                <a:latin typeface="+mj-lt"/>
              </a:rPr>
              <a:t>7º semestre </a:t>
            </a:r>
          </a:p>
          <a:p>
            <a:pPr algn="ctr"/>
            <a:r>
              <a:rPr lang="pt-BR" dirty="0">
                <a:latin typeface="+mj-lt"/>
              </a:rPr>
              <a:t>2016.2 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1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483518"/>
            <a:ext cx="6683765" cy="960668"/>
          </a:xfrm>
        </p:spPr>
        <p:txBody>
          <a:bodyPr/>
          <a:lstStyle/>
          <a:p>
            <a:r>
              <a:rPr lang="pt-BR" dirty="0"/>
              <a:t>Composição do grupo PET Química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15616" y="4083918"/>
            <a:ext cx="2088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+mj-lt"/>
              </a:rPr>
              <a:t>Ana Gabrielle</a:t>
            </a:r>
          </a:p>
          <a:p>
            <a:pPr algn="ctr"/>
            <a:r>
              <a:rPr lang="pt-BR" dirty="0">
                <a:latin typeface="+mj-lt"/>
              </a:rPr>
              <a:t>7º semestre              2017.1 </a:t>
            </a:r>
          </a:p>
          <a:p>
            <a:pPr algn="ctr"/>
            <a:r>
              <a:rPr lang="pt-BR" dirty="0">
                <a:latin typeface="+mj-lt"/>
              </a:rPr>
              <a:t> </a:t>
            </a:r>
          </a:p>
          <a:p>
            <a:br>
              <a:rPr lang="pt-BR" dirty="0"/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839929" y="4083918"/>
            <a:ext cx="1584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+mj-lt"/>
              </a:rPr>
              <a:t>Ana Clara</a:t>
            </a:r>
          </a:p>
          <a:p>
            <a:pPr algn="ctr"/>
            <a:r>
              <a:rPr lang="pt-BR" dirty="0">
                <a:latin typeface="+mj-lt"/>
              </a:rPr>
              <a:t>7º semestre              2017.1 </a:t>
            </a:r>
          </a:p>
          <a:p>
            <a:pPr algn="ctr"/>
            <a:r>
              <a:rPr lang="pt-BR" dirty="0">
                <a:latin typeface="+mj-lt"/>
              </a:rPr>
              <a:t> </a:t>
            </a:r>
          </a:p>
          <a:p>
            <a:br>
              <a:rPr lang="pt-BR" dirty="0"/>
            </a:b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300192" y="4083918"/>
            <a:ext cx="1584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err="1">
                <a:latin typeface="+mj-lt"/>
              </a:rPr>
              <a:t>Pabllo</a:t>
            </a:r>
            <a:r>
              <a:rPr lang="pt-BR" dirty="0">
                <a:latin typeface="+mj-lt"/>
              </a:rPr>
              <a:t> Alves</a:t>
            </a:r>
          </a:p>
          <a:p>
            <a:pPr algn="ctr"/>
            <a:r>
              <a:rPr lang="pt-BR" dirty="0">
                <a:latin typeface="+mj-lt"/>
              </a:rPr>
              <a:t>7º semestre              2017.1 </a:t>
            </a:r>
          </a:p>
          <a:p>
            <a:pPr algn="ctr"/>
            <a:r>
              <a:rPr lang="pt-BR" dirty="0">
                <a:latin typeface="+mj-lt"/>
              </a:rPr>
              <a:t> </a:t>
            </a:r>
          </a:p>
          <a:p>
            <a:br>
              <a:rPr lang="pt-BR" dirty="0"/>
            </a:b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25" y="1597021"/>
            <a:ext cx="1563865" cy="2416254"/>
          </a:xfrm>
          <a:prstGeom prst="rect">
            <a:avLst/>
          </a:prstGeom>
        </p:spPr>
      </p:pic>
      <p:pic>
        <p:nvPicPr>
          <p:cNvPr id="1027" name="Picture 3" descr="C:\Users\Willyane\Downloads\WhatsApp Image 2017-04-18 at 22.29.5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47" y="1597021"/>
            <a:ext cx="1812191" cy="241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14662"/>
          <a:stretch/>
        </p:blipFill>
        <p:spPr>
          <a:xfrm>
            <a:off x="1492539" y="1158076"/>
            <a:ext cx="1334383" cy="285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5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483518"/>
            <a:ext cx="6683765" cy="960668"/>
          </a:xfrm>
        </p:spPr>
        <p:txBody>
          <a:bodyPr/>
          <a:lstStyle/>
          <a:p>
            <a:r>
              <a:rPr lang="pt-BR" dirty="0"/>
              <a:t>Composição do grupo PET Química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15616" y="3689370"/>
            <a:ext cx="2088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+mj-lt"/>
              </a:rPr>
              <a:t>Joana </a:t>
            </a:r>
            <a:r>
              <a:rPr lang="pt-BR" dirty="0" err="1">
                <a:latin typeface="+mj-lt"/>
              </a:rPr>
              <a:t>Deyse</a:t>
            </a:r>
            <a:endParaRPr lang="pt-BR" dirty="0">
              <a:latin typeface="+mj-lt"/>
            </a:endParaRPr>
          </a:p>
          <a:p>
            <a:pPr algn="ctr"/>
            <a:r>
              <a:rPr lang="pt-BR" dirty="0">
                <a:latin typeface="+mj-lt"/>
              </a:rPr>
              <a:t>5º semestre              2017.2 </a:t>
            </a:r>
          </a:p>
          <a:p>
            <a:pPr algn="ctr"/>
            <a:r>
              <a:rPr lang="pt-BR" dirty="0">
                <a:latin typeface="+mj-lt"/>
              </a:rPr>
              <a:t> </a:t>
            </a:r>
          </a:p>
          <a:p>
            <a:br>
              <a:rPr lang="pt-BR" dirty="0"/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851920" y="3689370"/>
            <a:ext cx="180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err="1">
                <a:latin typeface="+mj-lt"/>
              </a:rPr>
              <a:t>Herllan</a:t>
            </a:r>
            <a:r>
              <a:rPr lang="pt-BR" dirty="0">
                <a:latin typeface="+mj-lt"/>
              </a:rPr>
              <a:t> Vieira</a:t>
            </a:r>
          </a:p>
          <a:p>
            <a:pPr algn="ctr"/>
            <a:r>
              <a:rPr lang="pt-BR" dirty="0">
                <a:latin typeface="+mj-lt"/>
              </a:rPr>
              <a:t>7º semestre              2017.2</a:t>
            </a:r>
          </a:p>
          <a:p>
            <a:pPr algn="ctr"/>
            <a:r>
              <a:rPr lang="pt-BR" dirty="0">
                <a:latin typeface="+mj-lt"/>
              </a:rPr>
              <a:t> </a:t>
            </a:r>
          </a:p>
          <a:p>
            <a:br>
              <a:rPr lang="pt-BR" dirty="0"/>
            </a:b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445656" y="3683060"/>
            <a:ext cx="20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+mj-lt"/>
              </a:rPr>
              <a:t>Jéssica Quinto</a:t>
            </a:r>
          </a:p>
          <a:p>
            <a:pPr algn="ctr"/>
            <a:r>
              <a:rPr lang="pt-BR" dirty="0">
                <a:latin typeface="+mj-lt"/>
              </a:rPr>
              <a:t>7º semestre              2017.2 </a:t>
            </a:r>
          </a:p>
          <a:p>
            <a:pPr algn="ctr"/>
            <a:r>
              <a:rPr lang="pt-BR" dirty="0">
                <a:latin typeface="+mj-lt"/>
              </a:rPr>
              <a:t> </a:t>
            </a:r>
          </a:p>
          <a:p>
            <a:br>
              <a:rPr lang="pt-BR" dirty="0"/>
            </a:b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l="11407" r="12285"/>
          <a:stretch/>
        </p:blipFill>
        <p:spPr>
          <a:xfrm>
            <a:off x="6663572" y="1328625"/>
            <a:ext cx="1578943" cy="238198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/>
          <a:srcRect r="16168"/>
          <a:stretch/>
        </p:blipFill>
        <p:spPr>
          <a:xfrm>
            <a:off x="3819462" y="1383334"/>
            <a:ext cx="1889203" cy="22535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3" y="1563844"/>
            <a:ext cx="2611915" cy="19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4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Composição do grupo PET Química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524804" y="393196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Dalton Abreu</a:t>
            </a:r>
          </a:p>
          <a:p>
            <a:pPr algn="ctr"/>
            <a:r>
              <a:rPr lang="pt-BR" dirty="0"/>
              <a:t>3º semestre</a:t>
            </a:r>
          </a:p>
          <a:p>
            <a:pPr algn="ctr"/>
            <a:r>
              <a:rPr lang="pt-BR" dirty="0"/>
              <a:t>2018.2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851920" y="3979045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Tairone</a:t>
            </a:r>
            <a:r>
              <a:rPr lang="pt-BR" dirty="0"/>
              <a:t> Lessa</a:t>
            </a:r>
          </a:p>
          <a:p>
            <a:pPr algn="ctr"/>
            <a:r>
              <a:rPr lang="pt-BR" dirty="0"/>
              <a:t>3º semestre</a:t>
            </a:r>
          </a:p>
          <a:p>
            <a:pPr algn="ctr"/>
            <a:r>
              <a:rPr lang="pt-BR" dirty="0"/>
              <a:t>2018.2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358508" y="4009823"/>
            <a:ext cx="201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Dayane Mendes</a:t>
            </a:r>
          </a:p>
          <a:p>
            <a:pPr algn="ctr"/>
            <a:r>
              <a:rPr lang="pt-BR" dirty="0"/>
              <a:t>3º semestre</a:t>
            </a:r>
          </a:p>
          <a:p>
            <a:pPr algn="ctr"/>
            <a:r>
              <a:rPr lang="pt-BR" dirty="0"/>
              <a:t>2018.2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88" y="1698938"/>
            <a:ext cx="2160240" cy="21602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08" y="1572999"/>
            <a:ext cx="2132856" cy="236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2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Composição do grupo PET Química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331640" y="395605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Iago Gabriel</a:t>
            </a:r>
          </a:p>
          <a:p>
            <a:pPr algn="ctr"/>
            <a:r>
              <a:rPr lang="pt-BR" dirty="0"/>
              <a:t>3º semestre</a:t>
            </a:r>
          </a:p>
          <a:p>
            <a:pPr algn="ctr"/>
            <a:r>
              <a:rPr lang="pt-BR" dirty="0"/>
              <a:t>2018.2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79912" y="398297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Gabriel Alencar</a:t>
            </a:r>
          </a:p>
          <a:p>
            <a:pPr algn="ctr"/>
            <a:r>
              <a:rPr lang="pt-BR" dirty="0"/>
              <a:t>5º semestre</a:t>
            </a:r>
          </a:p>
          <a:p>
            <a:pPr algn="ctr"/>
            <a:r>
              <a:rPr lang="pt-BR" dirty="0"/>
              <a:t>2018.2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322043" y="398297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Marília Mota</a:t>
            </a:r>
          </a:p>
          <a:p>
            <a:pPr algn="ctr"/>
            <a:r>
              <a:rPr lang="pt-BR" dirty="0"/>
              <a:t>5º semestre</a:t>
            </a:r>
          </a:p>
          <a:p>
            <a:pPr algn="ctr"/>
            <a:r>
              <a:rPr lang="pt-BR" dirty="0"/>
              <a:t>2018.2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33" y="1687858"/>
            <a:ext cx="2207827" cy="220782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22" y="1452348"/>
            <a:ext cx="1856804" cy="247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5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Composição do grupo PET Química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012160" y="379588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Daniel </a:t>
            </a:r>
          </a:p>
          <a:p>
            <a:pPr algn="ctr"/>
            <a:r>
              <a:rPr lang="pt-BR" dirty="0"/>
              <a:t>3º semestre</a:t>
            </a:r>
          </a:p>
          <a:p>
            <a:pPr algn="ctr"/>
            <a:r>
              <a:rPr lang="pt-BR" dirty="0"/>
              <a:t>2018.2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22457" y="3978627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Tiago</a:t>
            </a:r>
          </a:p>
          <a:p>
            <a:pPr algn="ctr"/>
            <a:r>
              <a:rPr lang="pt-BR" dirty="0"/>
              <a:t>5º semestre (licenciatura)</a:t>
            </a:r>
          </a:p>
          <a:p>
            <a:pPr algn="ctr"/>
            <a:r>
              <a:rPr lang="pt-BR" dirty="0"/>
              <a:t>2018.1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26200"/>
          <a:stretch/>
        </p:blipFill>
        <p:spPr>
          <a:xfrm>
            <a:off x="1852972" y="1600116"/>
            <a:ext cx="2389163" cy="237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8134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1812</TotalTime>
  <Words>521</Words>
  <Application>Microsoft Office PowerPoint</Application>
  <PresentationFormat>Apresentação na tela (16:9)</PresentationFormat>
  <Paragraphs>144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Cacho</vt:lpstr>
      <vt:lpstr>Apresentação do PowerPoint</vt:lpstr>
      <vt:lpstr>Histórico do PET Química</vt:lpstr>
      <vt:lpstr>Composição do grupo PET Química</vt:lpstr>
      <vt:lpstr>Composição do grupo PET Química</vt:lpstr>
      <vt:lpstr>Composição do grupo PET Química</vt:lpstr>
      <vt:lpstr>Composição do grupo PET Química</vt:lpstr>
      <vt:lpstr>Composição do grupo PET Química</vt:lpstr>
      <vt:lpstr>Composição do grupo PET Química</vt:lpstr>
      <vt:lpstr>Composição do grupo PET Química</vt:lpstr>
      <vt:lpstr>Atividades do PET Química</vt:lpstr>
      <vt:lpstr>Atividades do PET Química</vt:lpstr>
      <vt:lpstr>Atividades do PET Química</vt:lpstr>
      <vt:lpstr>Atividades do PET Química</vt:lpstr>
      <vt:lpstr>Atividades do PET Química</vt:lpstr>
      <vt:lpstr>Atividades do PET Química</vt:lpstr>
      <vt:lpstr>Atividades do PET Química</vt:lpstr>
      <vt:lpstr>Atividades do PET Química </vt:lpstr>
      <vt:lpstr>Atividades do PET Química</vt:lpstr>
      <vt:lpstr>Atividades do PET Química</vt:lpstr>
      <vt:lpstr>Atividades do PET Química</vt:lpstr>
      <vt:lpstr>Pesquisa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Catunda</dc:creator>
  <cp:lastModifiedBy>Gabrielle .</cp:lastModifiedBy>
  <cp:revision>132</cp:revision>
  <dcterms:created xsi:type="dcterms:W3CDTF">2015-04-15T15:28:12Z</dcterms:created>
  <dcterms:modified xsi:type="dcterms:W3CDTF">2019-03-08T14:45:46Z</dcterms:modified>
</cp:coreProperties>
</file>